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69" r:id="rId3"/>
    <p:sldId id="256" r:id="rId4"/>
    <p:sldId id="257" r:id="rId5"/>
    <p:sldId id="258" r:id="rId6"/>
    <p:sldId id="259" r:id="rId7"/>
    <p:sldId id="260" r:id="rId8"/>
    <p:sldId id="261" r:id="rId9"/>
    <p:sldId id="262" r:id="rId10"/>
    <p:sldId id="263" r:id="rId11"/>
    <p:sldId id="264" r:id="rId12"/>
    <p:sldId id="265" r:id="rId13"/>
    <p:sldId id="266"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F0A2A3-D61C-22B8-418A-122E137C5A7F}" v="6" dt="2024-05-28T07:48:40.234"/>
    <p1510:client id="{F31339C7-AB6C-B8E2-EF88-E1EEC10E7C07}" v="149" dt="2024-05-28T07:38:12.3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17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warup Sharma" userId="S::swarup.sharma@brillio.com::07f706a6-f534-4e04-b946-86ae5c1c80e8" providerId="AD" clId="Web-{42F0A2A3-D61C-22B8-418A-122E137C5A7F}"/>
    <pc:docChg chg="modSld">
      <pc:chgData name="Swarup Sharma" userId="S::swarup.sharma@brillio.com::07f706a6-f534-4e04-b946-86ae5c1c80e8" providerId="AD" clId="Web-{42F0A2A3-D61C-22B8-418A-122E137C5A7F}" dt="2024-05-28T07:48:40.234" v="5"/>
      <pc:docMkLst>
        <pc:docMk/>
      </pc:docMkLst>
      <pc:sldChg chg="modSp">
        <pc:chgData name="Swarup Sharma" userId="S::swarup.sharma@brillio.com::07f706a6-f534-4e04-b946-86ae5c1c80e8" providerId="AD" clId="Web-{42F0A2A3-D61C-22B8-418A-122E137C5A7F}" dt="2024-05-28T07:48:40.234" v="5"/>
        <pc:sldMkLst>
          <pc:docMk/>
          <pc:sldMk cId="2604805886" sldId="256"/>
        </pc:sldMkLst>
        <pc:picChg chg="mod">
          <ac:chgData name="Swarup Sharma" userId="S::swarup.sharma@brillio.com::07f706a6-f534-4e04-b946-86ae5c1c80e8" providerId="AD" clId="Web-{42F0A2A3-D61C-22B8-418A-122E137C5A7F}" dt="2024-05-28T07:48:40.234" v="5"/>
          <ac:picMkLst>
            <pc:docMk/>
            <pc:sldMk cId="2604805886" sldId="256"/>
            <ac:picMk id="16" creationId="{5FD20DC8-C557-C15B-60FC-97D894027631}"/>
          </ac:picMkLst>
        </pc:picChg>
      </pc:sldChg>
      <pc:sldChg chg="modSp">
        <pc:chgData name="Swarup Sharma" userId="S::swarup.sharma@brillio.com::07f706a6-f534-4e04-b946-86ae5c1c80e8" providerId="AD" clId="Web-{42F0A2A3-D61C-22B8-418A-122E137C5A7F}" dt="2024-05-28T07:48:32.530" v="3" actId="14100"/>
        <pc:sldMkLst>
          <pc:docMk/>
          <pc:sldMk cId="3852708034" sldId="268"/>
        </pc:sldMkLst>
        <pc:picChg chg="mod">
          <ac:chgData name="Swarup Sharma" userId="S::swarup.sharma@brillio.com::07f706a6-f534-4e04-b946-86ae5c1c80e8" providerId="AD" clId="Web-{42F0A2A3-D61C-22B8-418A-122E137C5A7F}" dt="2024-05-28T07:48:32.530" v="3" actId="14100"/>
          <ac:picMkLst>
            <pc:docMk/>
            <pc:sldMk cId="3852708034" sldId="268"/>
            <ac:picMk id="12" creationId="{3455AEB2-BCFB-E9A8-14FA-3EA04797EC8D}"/>
          </ac:picMkLst>
        </pc:picChg>
      </pc:sldChg>
    </pc:docChg>
  </pc:docChgLst>
  <pc:docChgLst>
    <pc:chgData name="Swarup Sharma" userId="S::swarup.sharma@brillio.com::07f706a6-f534-4e04-b946-86ae5c1c80e8" providerId="AD" clId="Web-{F31339C7-AB6C-B8E2-EF88-E1EEC10E7C07}"/>
    <pc:docChg chg="modSld">
      <pc:chgData name="Swarup Sharma" userId="S::swarup.sharma@brillio.com::07f706a6-f534-4e04-b946-86ae5c1c80e8" providerId="AD" clId="Web-{F31339C7-AB6C-B8E2-EF88-E1EEC10E7C07}" dt="2024-05-28T07:38:12.345" v="79" actId="14100"/>
      <pc:docMkLst>
        <pc:docMk/>
      </pc:docMkLst>
      <pc:sldChg chg="modSp">
        <pc:chgData name="Swarup Sharma" userId="S::swarup.sharma@brillio.com::07f706a6-f534-4e04-b946-86ae5c1c80e8" providerId="AD" clId="Web-{F31339C7-AB6C-B8E2-EF88-E1EEC10E7C07}" dt="2024-05-28T07:32:22.380" v="12" actId="20577"/>
        <pc:sldMkLst>
          <pc:docMk/>
          <pc:sldMk cId="2604805886" sldId="256"/>
        </pc:sldMkLst>
        <pc:spChg chg="mod">
          <ac:chgData name="Swarup Sharma" userId="S::swarup.sharma@brillio.com::07f706a6-f534-4e04-b946-86ae5c1c80e8" providerId="AD" clId="Web-{F31339C7-AB6C-B8E2-EF88-E1EEC10E7C07}" dt="2024-05-28T07:32:22.380" v="12" actId="20577"/>
          <ac:spMkLst>
            <pc:docMk/>
            <pc:sldMk cId="2604805886" sldId="256"/>
            <ac:spMk id="12" creationId="{1C33DA9F-12B2-C60C-2783-D7F05B8B9D82}"/>
          </ac:spMkLst>
        </pc:spChg>
      </pc:sldChg>
      <pc:sldChg chg="modSp">
        <pc:chgData name="Swarup Sharma" userId="S::swarup.sharma@brillio.com::07f706a6-f534-4e04-b946-86ae5c1c80e8" providerId="AD" clId="Web-{F31339C7-AB6C-B8E2-EF88-E1EEC10E7C07}" dt="2024-05-28T07:32:16.036" v="6" actId="20577"/>
        <pc:sldMkLst>
          <pc:docMk/>
          <pc:sldMk cId="2224631216" sldId="257"/>
        </pc:sldMkLst>
        <pc:spChg chg="mod">
          <ac:chgData name="Swarup Sharma" userId="S::swarup.sharma@brillio.com::07f706a6-f534-4e04-b946-86ae5c1c80e8" providerId="AD" clId="Web-{F31339C7-AB6C-B8E2-EF88-E1EEC10E7C07}" dt="2024-05-28T07:32:16.036" v="6" actId="20577"/>
          <ac:spMkLst>
            <pc:docMk/>
            <pc:sldMk cId="2224631216" sldId="257"/>
            <ac:spMk id="10" creationId="{27A237A7-34E1-AC16-F5DC-EC46CE886178}"/>
          </ac:spMkLst>
        </pc:spChg>
      </pc:sldChg>
      <pc:sldChg chg="modSp">
        <pc:chgData name="Swarup Sharma" userId="S::swarup.sharma@brillio.com::07f706a6-f534-4e04-b946-86ae5c1c80e8" providerId="AD" clId="Web-{F31339C7-AB6C-B8E2-EF88-E1EEC10E7C07}" dt="2024-05-28T07:33:53.211" v="45" actId="1076"/>
        <pc:sldMkLst>
          <pc:docMk/>
          <pc:sldMk cId="2730782269" sldId="258"/>
        </pc:sldMkLst>
        <pc:picChg chg="mod">
          <ac:chgData name="Swarup Sharma" userId="S::swarup.sharma@brillio.com::07f706a6-f534-4e04-b946-86ae5c1c80e8" providerId="AD" clId="Web-{F31339C7-AB6C-B8E2-EF88-E1EEC10E7C07}" dt="2024-05-28T07:33:53.211" v="45" actId="1076"/>
          <ac:picMkLst>
            <pc:docMk/>
            <pc:sldMk cId="2730782269" sldId="258"/>
            <ac:picMk id="1026" creationId="{A8004810-8CDC-A7FC-67A7-1EEDEE9FAA82}"/>
          </ac:picMkLst>
        </pc:picChg>
      </pc:sldChg>
      <pc:sldChg chg="modSp">
        <pc:chgData name="Swarup Sharma" userId="S::swarup.sharma@brillio.com::07f706a6-f534-4e04-b946-86ae5c1c80e8" providerId="AD" clId="Web-{F31339C7-AB6C-B8E2-EF88-E1EEC10E7C07}" dt="2024-05-28T07:38:12.345" v="79" actId="14100"/>
        <pc:sldMkLst>
          <pc:docMk/>
          <pc:sldMk cId="1955479616" sldId="260"/>
        </pc:sldMkLst>
        <pc:picChg chg="mod modCrop">
          <ac:chgData name="Swarup Sharma" userId="S::swarup.sharma@brillio.com::07f706a6-f534-4e04-b946-86ae5c1c80e8" providerId="AD" clId="Web-{F31339C7-AB6C-B8E2-EF88-E1EEC10E7C07}" dt="2024-05-28T07:38:12.345" v="79" actId="14100"/>
          <ac:picMkLst>
            <pc:docMk/>
            <pc:sldMk cId="1955479616" sldId="260"/>
            <ac:picMk id="17" creationId="{20BDBEAC-C340-B607-3F0D-62E9E3E025E0}"/>
          </ac:picMkLst>
        </pc:picChg>
      </pc:sldChg>
      <pc:sldChg chg="modSp">
        <pc:chgData name="Swarup Sharma" userId="S::swarup.sharma@brillio.com::07f706a6-f534-4e04-b946-86ae5c1c80e8" providerId="AD" clId="Web-{F31339C7-AB6C-B8E2-EF88-E1EEC10E7C07}" dt="2024-05-28T07:36:00.200" v="66" actId="20577"/>
        <pc:sldMkLst>
          <pc:docMk/>
          <pc:sldMk cId="362281128" sldId="264"/>
        </pc:sldMkLst>
        <pc:spChg chg="mod">
          <ac:chgData name="Swarup Sharma" userId="S::swarup.sharma@brillio.com::07f706a6-f534-4e04-b946-86ae5c1c80e8" providerId="AD" clId="Web-{F31339C7-AB6C-B8E2-EF88-E1EEC10E7C07}" dt="2024-05-28T07:36:00.200" v="66" actId="20577"/>
          <ac:spMkLst>
            <pc:docMk/>
            <pc:sldMk cId="362281128" sldId="264"/>
            <ac:spMk id="9" creationId="{E012DE3A-FCCF-E56C-4F82-BAF373ED708A}"/>
          </ac:spMkLst>
        </pc:spChg>
      </pc:sldChg>
      <pc:sldChg chg="modSp">
        <pc:chgData name="Swarup Sharma" userId="S::swarup.sharma@brillio.com::07f706a6-f534-4e04-b946-86ae5c1c80e8" providerId="AD" clId="Web-{F31339C7-AB6C-B8E2-EF88-E1EEC10E7C07}" dt="2024-05-28T07:36:20.748" v="75" actId="20577"/>
        <pc:sldMkLst>
          <pc:docMk/>
          <pc:sldMk cId="1323179052" sldId="266"/>
        </pc:sldMkLst>
        <pc:spChg chg="mod">
          <ac:chgData name="Swarup Sharma" userId="S::swarup.sharma@brillio.com::07f706a6-f534-4e04-b946-86ae5c1c80e8" providerId="AD" clId="Web-{F31339C7-AB6C-B8E2-EF88-E1EEC10E7C07}" dt="2024-05-28T07:36:20.748" v="75" actId="20577"/>
          <ac:spMkLst>
            <pc:docMk/>
            <pc:sldMk cId="1323179052" sldId="266"/>
            <ac:spMk id="8" creationId="{47CF9C59-FA0C-CBD1-7F02-6AF054ED8F19}"/>
          </ac:spMkLst>
        </pc:spChg>
      </pc:sldChg>
      <pc:sldChg chg="modSp">
        <pc:chgData name="Swarup Sharma" userId="S::swarup.sharma@brillio.com::07f706a6-f534-4e04-b946-86ae5c1c80e8" providerId="AD" clId="Web-{F31339C7-AB6C-B8E2-EF88-E1EEC10E7C07}" dt="2024-05-28T07:36:33.045" v="76" actId="20577"/>
        <pc:sldMkLst>
          <pc:docMk/>
          <pc:sldMk cId="3634150716" sldId="267"/>
        </pc:sldMkLst>
        <pc:spChg chg="mod">
          <ac:chgData name="Swarup Sharma" userId="S::swarup.sharma@brillio.com::07f706a6-f534-4e04-b946-86ae5c1c80e8" providerId="AD" clId="Web-{F31339C7-AB6C-B8E2-EF88-E1EEC10E7C07}" dt="2024-05-28T07:36:33.045" v="76" actId="20577"/>
          <ac:spMkLst>
            <pc:docMk/>
            <pc:sldMk cId="3634150716" sldId="267"/>
            <ac:spMk id="3" creationId="{73F1E37C-0755-C3B3-2989-4D0C1B9E02BF}"/>
          </ac:spMkLst>
        </pc:spChg>
      </pc:sldChg>
      <pc:sldChg chg="modSp addAnim delAnim">
        <pc:chgData name="Swarup Sharma" userId="S::swarup.sharma@brillio.com::07f706a6-f534-4e04-b946-86ae5c1c80e8" providerId="AD" clId="Web-{F31339C7-AB6C-B8E2-EF88-E1EEC10E7C07}" dt="2024-05-28T07:34:54.229" v="48"/>
        <pc:sldMkLst>
          <pc:docMk/>
          <pc:sldMk cId="3852708034" sldId="268"/>
        </pc:sldMkLst>
        <pc:spChg chg="mod">
          <ac:chgData name="Swarup Sharma" userId="S::swarup.sharma@brillio.com::07f706a6-f534-4e04-b946-86ae5c1c80e8" providerId="AD" clId="Web-{F31339C7-AB6C-B8E2-EF88-E1EEC10E7C07}" dt="2024-05-28T07:33:00.631" v="43" actId="1076"/>
          <ac:spMkLst>
            <pc:docMk/>
            <pc:sldMk cId="3852708034" sldId="268"/>
            <ac:spMk id="5" creationId="{FF021E15-D657-F795-049F-8A9072F70C97}"/>
          </ac:spMkLst>
        </pc:spChg>
        <pc:spChg chg="mod">
          <ac:chgData name="Swarup Sharma" userId="S::swarup.sharma@brillio.com::07f706a6-f534-4e04-b946-86ae5c1c80e8" providerId="AD" clId="Web-{F31339C7-AB6C-B8E2-EF88-E1EEC10E7C07}" dt="2024-05-28T07:33:45.164" v="44" actId="1076"/>
          <ac:spMkLst>
            <pc:docMk/>
            <pc:sldMk cId="3852708034" sldId="268"/>
            <ac:spMk id="10" creationId="{32527D7E-81C0-32B1-DCD0-58E9943305AA}"/>
          </ac:spMkLst>
        </pc:spChg>
        <pc:picChg chg="mod">
          <ac:chgData name="Swarup Sharma" userId="S::swarup.sharma@brillio.com::07f706a6-f534-4e04-b946-86ae5c1c80e8" providerId="AD" clId="Web-{F31339C7-AB6C-B8E2-EF88-E1EEC10E7C07}" dt="2024-05-28T07:31:56.129" v="0" actId="1076"/>
          <ac:picMkLst>
            <pc:docMk/>
            <pc:sldMk cId="3852708034" sldId="268"/>
            <ac:picMk id="12" creationId="{3455AEB2-BCFB-E9A8-14FA-3EA04797EC8D}"/>
          </ac:picMkLst>
        </pc:picChg>
      </pc:sldChg>
    </pc:docChg>
  </pc:docChgLst>
</pc:chgInfo>
</file>

<file path=ppt/media/image1.jpeg>
</file>

<file path=ppt/media/image2.jpeg>
</file>

<file path=ppt/media/image3.jpe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18F50-A3DC-7B54-BF51-B13C330EFE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5DADC1D-0F90-8B2B-E926-8038266F97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D8E8662-EE93-D113-458F-FD46B2C353E4}"/>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5" name="Footer Placeholder 4">
            <a:extLst>
              <a:ext uri="{FF2B5EF4-FFF2-40B4-BE49-F238E27FC236}">
                <a16:creationId xmlns:a16="http://schemas.microsoft.com/office/drawing/2014/main" id="{E8AE9247-58F8-8047-6A46-8E183B3F8E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EB613A-4A95-6C88-1BA4-482AF729594F}"/>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1904413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11D11-B513-917E-E881-98084D34B37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AC52966-787A-768E-5718-A318767BA3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1DDB4ED-B93F-9878-8222-29B46B65CB88}"/>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5" name="Footer Placeholder 4">
            <a:extLst>
              <a:ext uri="{FF2B5EF4-FFF2-40B4-BE49-F238E27FC236}">
                <a16:creationId xmlns:a16="http://schemas.microsoft.com/office/drawing/2014/main" id="{3E19FDDB-264C-3061-CD4E-111E783B69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6F144F-A78A-4E92-2F6B-B71BD3B4C193}"/>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4269365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9CAAA7-D0AF-BD10-AEB8-E526911BB9B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56F9253-0C73-1974-DC16-CD945F6B812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FD95CD-B77C-3668-D98F-4D67496D30CF}"/>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5" name="Footer Placeholder 4">
            <a:extLst>
              <a:ext uri="{FF2B5EF4-FFF2-40B4-BE49-F238E27FC236}">
                <a16:creationId xmlns:a16="http://schemas.microsoft.com/office/drawing/2014/main" id="{7BB61550-2FB0-42B8-7137-070492DA077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B6EB9A-FF58-3501-B93E-317EF0CF4E02}"/>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2456045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26493-965A-A0B4-7061-F21CE80C22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7964268-3A5D-C135-16D5-67051B34A2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C6D839B-3A08-4AB8-5AC7-8956EB1B6944}"/>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5" name="Footer Placeholder 4">
            <a:extLst>
              <a:ext uri="{FF2B5EF4-FFF2-40B4-BE49-F238E27FC236}">
                <a16:creationId xmlns:a16="http://schemas.microsoft.com/office/drawing/2014/main" id="{FD1CE429-5C6B-D3B1-EC26-12A08202D7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A5E9831-03C9-B31D-43E9-3D75ACE3F75B}"/>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1465337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F34B4-42EF-9363-5378-9CF850D838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1FDCED9-8327-0860-2116-03B9AB2D8B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5CF403-AEFF-18F0-2AC1-E22912428B32}"/>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5" name="Footer Placeholder 4">
            <a:extLst>
              <a:ext uri="{FF2B5EF4-FFF2-40B4-BE49-F238E27FC236}">
                <a16:creationId xmlns:a16="http://schemas.microsoft.com/office/drawing/2014/main" id="{766A88B0-272E-A5E8-FE9E-0795999B32C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DBA437E-3080-8191-A70B-AB9AB84DC35D}"/>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4169273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F5D1D-0E11-1B3C-EE17-009BF76C48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61B7692-11A7-623F-BB8C-6BAA6055AA6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B9AD6B4-B03C-DB8C-DA10-D6E8507E56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8E2212A-4A37-F77D-FE2D-DC8DC82A2675}"/>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6" name="Footer Placeholder 5">
            <a:extLst>
              <a:ext uri="{FF2B5EF4-FFF2-40B4-BE49-F238E27FC236}">
                <a16:creationId xmlns:a16="http://schemas.microsoft.com/office/drawing/2014/main" id="{AE500420-CA5B-E073-9CF4-5382D504D8F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5026FED-125F-92DE-4DB6-13497B9CE3DB}"/>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2194857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F4C10-3C27-33B8-6178-76EC16F25C6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9DEC4E6-4419-F3E4-15CF-68D27210108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14395E-1A17-D774-0368-56D9253CDF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888995D-C6E9-D5AF-329C-3B23B0FA6B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6A7C27-D309-0796-9C34-DE0D98B1777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222E6E4-31CB-7FDE-C6B2-EE7D5407B4D1}"/>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8" name="Footer Placeholder 7">
            <a:extLst>
              <a:ext uri="{FF2B5EF4-FFF2-40B4-BE49-F238E27FC236}">
                <a16:creationId xmlns:a16="http://schemas.microsoft.com/office/drawing/2014/main" id="{FC6C419F-CFAA-A3A1-315A-99CAA5D3FD8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C223766-D475-058B-69AF-AD16B2E08A13}"/>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2420166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BB3AC-FA97-165D-B86D-2291C44951E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D491FD8-9535-2EDB-FD66-8DE8EB02BDC0}"/>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4" name="Footer Placeholder 3">
            <a:extLst>
              <a:ext uri="{FF2B5EF4-FFF2-40B4-BE49-F238E27FC236}">
                <a16:creationId xmlns:a16="http://schemas.microsoft.com/office/drawing/2014/main" id="{67CE3E0E-E927-15FE-F9E9-DBAEA62F298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1953CD5-CB9F-28F6-4823-CA03180091DD}"/>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18185818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A5A478-3E9A-9AF5-FDFE-BEB2E8C3571F}"/>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3" name="Footer Placeholder 2">
            <a:extLst>
              <a:ext uri="{FF2B5EF4-FFF2-40B4-BE49-F238E27FC236}">
                <a16:creationId xmlns:a16="http://schemas.microsoft.com/office/drawing/2014/main" id="{640569B7-D356-F0EF-0EB8-EF123C95CF5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BF0F630-BBD5-47C1-E93F-108AD9469FDD}"/>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3381958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C36AC-8BBB-742B-7EFA-1D7D59C07A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6B7F7DC-FD5D-7C60-8520-5C98BC7662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87D784A-2C1B-050A-B731-F9CAF613AE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E81970-84AC-C8F7-85FC-1AA793AB431F}"/>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6" name="Footer Placeholder 5">
            <a:extLst>
              <a:ext uri="{FF2B5EF4-FFF2-40B4-BE49-F238E27FC236}">
                <a16:creationId xmlns:a16="http://schemas.microsoft.com/office/drawing/2014/main" id="{35CD366F-70AC-D862-DC0D-21785ADC43E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607CC8A-C065-C2DF-9029-23FF540D9C46}"/>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1034193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95313-4D04-6BF1-DFB3-26B9874522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E945207-9B2B-9410-6560-A3D752F61B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03E3B3B-5C9F-A053-150E-6CAB1E6328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BD6B9D-5651-393E-3EB9-D5917ABBE760}"/>
              </a:ext>
            </a:extLst>
          </p:cNvPr>
          <p:cNvSpPr>
            <a:spLocks noGrp="1"/>
          </p:cNvSpPr>
          <p:nvPr>
            <p:ph type="dt" sz="half" idx="10"/>
          </p:nvPr>
        </p:nvSpPr>
        <p:spPr/>
        <p:txBody>
          <a:bodyPr/>
          <a:lstStyle/>
          <a:p>
            <a:fld id="{0C7BADC1-7C99-4B3F-9818-2679FA8FDF99}" type="datetimeFigureOut">
              <a:rPr lang="en-IN" smtClean="0"/>
              <a:t>28-05-2024</a:t>
            </a:fld>
            <a:endParaRPr lang="en-IN"/>
          </a:p>
        </p:txBody>
      </p:sp>
      <p:sp>
        <p:nvSpPr>
          <p:cNvPr id="6" name="Footer Placeholder 5">
            <a:extLst>
              <a:ext uri="{FF2B5EF4-FFF2-40B4-BE49-F238E27FC236}">
                <a16:creationId xmlns:a16="http://schemas.microsoft.com/office/drawing/2014/main" id="{A54B950B-3F92-E908-F3CC-7B81037361F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081532-DD34-D46D-00B8-7DB73B375A8B}"/>
              </a:ext>
            </a:extLst>
          </p:cNvPr>
          <p:cNvSpPr>
            <a:spLocks noGrp="1"/>
          </p:cNvSpPr>
          <p:nvPr>
            <p:ph type="sldNum" sz="quarter" idx="12"/>
          </p:nvPr>
        </p:nvSpPr>
        <p:spPr/>
        <p:txBody>
          <a:bodyPr/>
          <a:lstStyle/>
          <a:p>
            <a:fld id="{36593D10-2133-4A1F-9C2F-9D1944DC169E}" type="slidenum">
              <a:rPr lang="en-IN" smtClean="0"/>
              <a:t>‹#›</a:t>
            </a:fld>
            <a:endParaRPr lang="en-IN"/>
          </a:p>
        </p:txBody>
      </p:sp>
    </p:spTree>
    <p:extLst>
      <p:ext uri="{BB962C8B-B14F-4D97-AF65-F5344CB8AC3E}">
        <p14:creationId xmlns:p14="http://schemas.microsoft.com/office/powerpoint/2010/main" val="4157066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F270E1-023D-69FF-383D-3797F9523F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BD34790-3A31-962D-BD14-6A823F82EB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9689D5-E79B-AC4A-28AF-679D6ADE9D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7BADC1-7C99-4B3F-9818-2679FA8FDF99}" type="datetimeFigureOut">
              <a:rPr lang="en-IN" smtClean="0"/>
              <a:t>28-05-2024</a:t>
            </a:fld>
            <a:endParaRPr lang="en-IN"/>
          </a:p>
        </p:txBody>
      </p:sp>
      <p:sp>
        <p:nvSpPr>
          <p:cNvPr id="5" name="Footer Placeholder 4">
            <a:extLst>
              <a:ext uri="{FF2B5EF4-FFF2-40B4-BE49-F238E27FC236}">
                <a16:creationId xmlns:a16="http://schemas.microsoft.com/office/drawing/2014/main" id="{87A01708-E2D9-71FD-6EC9-3CDC0625F2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808AE5E-7944-3AE1-DE95-FAF992BBA1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593D10-2133-4A1F-9C2F-9D1944DC169E}" type="slidenum">
              <a:rPr lang="en-IN" smtClean="0"/>
              <a:t>‹#›</a:t>
            </a:fld>
            <a:endParaRPr lang="en-IN"/>
          </a:p>
        </p:txBody>
      </p:sp>
    </p:spTree>
    <p:extLst>
      <p:ext uri="{BB962C8B-B14F-4D97-AF65-F5344CB8AC3E}">
        <p14:creationId xmlns:p14="http://schemas.microsoft.com/office/powerpoint/2010/main" val="2522435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mailto:soma.vadthya@brillio.com" TargetMode="Externa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mailto:rakshit.sharma@brillio.com"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mailto:Sohil.Kharwar@brillio.com"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mailto:Apurva.lale@brillio.com"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327DBEC-2293-15D5-0F64-D94F5BE594A4}"/>
              </a:ext>
            </a:extLst>
          </p:cNvPr>
          <p:cNvSpPr/>
          <p:nvPr/>
        </p:nvSpPr>
        <p:spPr>
          <a:xfrm>
            <a:off x="0" y="555462"/>
            <a:ext cx="3825595" cy="630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 name="Slide Number Placeholder 1">
            <a:extLst>
              <a:ext uri="{FF2B5EF4-FFF2-40B4-BE49-F238E27FC236}">
                <a16:creationId xmlns:a16="http://schemas.microsoft.com/office/drawing/2014/main" id="{02DFF8C2-8899-AEE1-50DC-B32C4BCCC1F3}"/>
              </a:ext>
            </a:extLst>
          </p:cNvPr>
          <p:cNvSpPr txBox="1">
            <a:spLocks/>
          </p:cNvSpPr>
          <p:nvPr/>
        </p:nvSpPr>
        <p:spPr>
          <a:xfrm>
            <a:off x="10135830" y="6512819"/>
            <a:ext cx="1969451" cy="259715"/>
          </a:xfrm>
          <a:prstGeom prst="rect">
            <a:avLst/>
          </a:prstGeom>
        </p:spPr>
        <p:txBody>
          <a:bodyPr vert="horz" lIns="0" tIns="0" rIns="0" bIns="0" rtlCol="0" anchor="b"/>
          <a:lstStyle>
            <a:defPPr>
              <a:defRPr lang="en-US"/>
            </a:defPPr>
            <a:lvl1pPr marL="0" algn="r" defTabSz="914400" rtl="0" eaLnBrk="1" latinLnBrk="0" hangingPunct="1">
              <a:defRPr lang="en-US" sz="1000" b="0" i="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1</a:t>
            </a:fld>
            <a:endParaRPr/>
          </a:p>
        </p:txBody>
      </p:sp>
      <p:sp>
        <p:nvSpPr>
          <p:cNvPr id="4" name="Title 12">
            <a:extLst>
              <a:ext uri="{FF2B5EF4-FFF2-40B4-BE49-F238E27FC236}">
                <a16:creationId xmlns:a16="http://schemas.microsoft.com/office/drawing/2014/main" id="{2DA59D2D-3EB6-79BC-447E-2484B8A67DE1}"/>
              </a:ext>
            </a:extLst>
          </p:cNvPr>
          <p:cNvSpPr txBox="1">
            <a:spLocks/>
          </p:cNvSpPr>
          <p:nvPr/>
        </p:nvSpPr>
        <p:spPr>
          <a:xfrm>
            <a:off x="365760" y="63975"/>
            <a:ext cx="11460480" cy="413808"/>
          </a:xfrm>
          <a:prstGeom prst="rect">
            <a:avLst/>
          </a:prstGeom>
        </p:spPr>
        <p:txBody>
          <a:bodyPr lIns="91440" tIns="45720" rIns="91440" bIns="45720" anchor="t"/>
          <a:lstStyle>
            <a:lvl1pPr algn="l" defTabSz="914377" rtl="0" eaLnBrk="1" latinLnBrk="0" hangingPunct="1">
              <a:lnSpc>
                <a:spcPct val="90000"/>
              </a:lnSpc>
              <a:spcBef>
                <a:spcPct val="0"/>
              </a:spcBef>
              <a:buNone/>
              <a:defRPr sz="2800" b="1" i="0" kern="1200" baseline="0">
                <a:solidFill>
                  <a:schemeClr val="tx1"/>
                </a:solidFill>
                <a:latin typeface="Arial" panose="020B0604020202020204" pitchFamily="34" charset="0"/>
                <a:ea typeface="+mj-ea"/>
                <a:cs typeface="Arial" panose="020B0604020202020204" pitchFamily="34" charset="0"/>
              </a:defRPr>
            </a:lvl1pPr>
          </a:lstStyle>
          <a:p>
            <a:pPr>
              <a:defRPr/>
            </a:pPr>
            <a:r>
              <a:rPr lang="en-US" sz="2400">
                <a:solidFill>
                  <a:srgbClr val="201646"/>
                </a:solidFill>
                <a:latin typeface="Arial"/>
                <a:cs typeface="Arial"/>
              </a:rPr>
              <a:t>Soma Shankar Naik </a:t>
            </a:r>
            <a:r>
              <a:rPr lang="en-US" sz="2400" err="1">
                <a:solidFill>
                  <a:srgbClr val="201646"/>
                </a:solidFill>
                <a:latin typeface="Arial"/>
                <a:cs typeface="Arial"/>
              </a:rPr>
              <a:t>Vadthya</a:t>
            </a:r>
            <a:r>
              <a:rPr kumimoji="0" lang="en-US" sz="2400" b="1" i="0" u="none" strike="noStrike" kern="1200" cap="none" spc="0" normalizeH="0" baseline="0" noProof="0">
                <a:ln>
                  <a:noFill/>
                </a:ln>
                <a:solidFill>
                  <a:srgbClr val="201646"/>
                </a:solidFill>
                <a:effectLst/>
                <a:uLnTx/>
                <a:uFillTx/>
                <a:latin typeface="Arial"/>
                <a:ea typeface="+mj-ea"/>
                <a:cs typeface="Arial"/>
              </a:rPr>
              <a:t>, Senior </a:t>
            </a:r>
            <a:r>
              <a:rPr lang="en-US" sz="2400">
                <a:solidFill>
                  <a:srgbClr val="201646"/>
                </a:solidFill>
                <a:latin typeface="Arial"/>
                <a:cs typeface="Arial"/>
              </a:rPr>
              <a:t>Technical Architect, </a:t>
            </a:r>
            <a:r>
              <a:rPr kumimoji="0" lang="en-US" sz="2400" b="1" i="0" u="none" strike="noStrike" kern="1200" cap="none" spc="0" normalizeH="0" baseline="0" noProof="0">
                <a:ln>
                  <a:noFill/>
                </a:ln>
                <a:solidFill>
                  <a:srgbClr val="201646"/>
                </a:solidFill>
                <a:effectLst/>
                <a:uLnTx/>
                <a:uFillTx/>
                <a:latin typeface="Arial"/>
                <a:ea typeface="+mj-ea"/>
                <a:cs typeface="Arial"/>
              </a:rPr>
              <a:t>Salesforce</a:t>
            </a:r>
            <a:endParaRPr lang="en-US" sz="2400" b="1" i="0" u="none" strike="noStrike" kern="1200" cap="none" spc="0" normalizeH="0" baseline="0" noProof="0">
              <a:ln>
                <a:noFill/>
              </a:ln>
              <a:solidFill>
                <a:srgbClr val="201646"/>
              </a:solidFill>
              <a:effectLst/>
              <a:uLnTx/>
              <a:uFillTx/>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FF021E15-D657-F795-049F-8A9072F70C97}"/>
              </a:ext>
            </a:extLst>
          </p:cNvPr>
          <p:cNvSpPr txBox="1"/>
          <p:nvPr/>
        </p:nvSpPr>
        <p:spPr>
          <a:xfrm>
            <a:off x="227049" y="2358937"/>
            <a:ext cx="3360701" cy="1600438"/>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100" b="1" i="0" u="none" strike="noStrike" kern="1200" cap="none" spc="0" normalizeH="0" baseline="0" noProof="0">
                <a:ln>
                  <a:noFill/>
                </a:ln>
                <a:solidFill>
                  <a:srgbClr val="00B050"/>
                </a:solidFill>
                <a:effectLst/>
                <a:uLnTx/>
                <a:uFillTx/>
                <a:ea typeface="+mn-ea"/>
                <a:cs typeface="+mn-cs"/>
              </a:rPr>
              <a:t>Core Skill Sets</a:t>
            </a:r>
            <a:endParaRPr lang="en-IN" sz="1100" b="0" i="0" u="none" strike="noStrike" kern="1200" cap="none" spc="0" normalizeH="0" baseline="0" noProof="0">
              <a:ln>
                <a:noFill/>
              </a:ln>
              <a:solidFill>
                <a:srgbClr val="00B050"/>
              </a:solidFill>
              <a:effectLst/>
              <a:uLnTx/>
              <a:uFillTx/>
              <a:cs typeface="Calibri"/>
            </a:endParaRPr>
          </a:p>
          <a:p>
            <a:pPr marL="171450" indent="-171450">
              <a:buFont typeface="Arial" panose="020B0604020202020204" pitchFamily="34" charset="0"/>
              <a:buChar char="•"/>
              <a:defRPr/>
            </a:pPr>
            <a:r>
              <a:rPr lang="en-IN" sz="1100">
                <a:solidFill>
                  <a:schemeClr val="tx1">
                    <a:lumMod val="95000"/>
                    <a:lumOff val="5000"/>
                  </a:schemeClr>
                </a:solidFill>
                <a:ea typeface="+mn-lt"/>
                <a:cs typeface="+mn-lt"/>
              </a:rPr>
              <a:t>Salesforce Architecture &amp; Development: Apex, SOQL, Salesforce Lightning, Integrations</a:t>
            </a:r>
            <a:r>
              <a:rPr lang="en-IN" sz="1100">
                <a:solidFill>
                  <a:schemeClr val="tx1">
                    <a:lumMod val="95000"/>
                    <a:lumOff val="5000"/>
                  </a:schemeClr>
                </a:solidFill>
                <a:cs typeface="Arial"/>
              </a:rPr>
              <a:t>.</a:t>
            </a:r>
          </a:p>
          <a:p>
            <a:pPr marL="171450" indent="-171450">
              <a:buFont typeface="Arial" panose="020B0604020202020204" pitchFamily="34" charset="0"/>
              <a:buChar char="•"/>
              <a:defRPr/>
            </a:pPr>
            <a:r>
              <a:rPr lang="en-IN" sz="1100">
                <a:solidFill>
                  <a:schemeClr val="tx1">
                    <a:lumMod val="95000"/>
                    <a:lumOff val="5000"/>
                  </a:schemeClr>
                </a:solidFill>
                <a:ea typeface="+mn-lt"/>
                <a:cs typeface="+mn-lt"/>
              </a:rPr>
              <a:t>Enterprise Solutions: System Architecture, Domain-driven Design, Design Patterns, Frameworks.</a:t>
            </a:r>
          </a:p>
          <a:p>
            <a:pPr marL="171450" indent="-171450">
              <a:buFont typeface="Arial" panose="020B0604020202020204" pitchFamily="34" charset="0"/>
              <a:buChar char="•"/>
              <a:defRPr/>
            </a:pPr>
            <a:r>
              <a:rPr lang="en-IN" sz="1100">
                <a:solidFill>
                  <a:schemeClr val="tx1">
                    <a:lumMod val="95000"/>
                    <a:lumOff val="5000"/>
                  </a:schemeClr>
                </a:solidFill>
                <a:ea typeface="+mn-lt"/>
                <a:cs typeface="+mn-lt"/>
              </a:rPr>
              <a:t>Project Management: Agile Methodologies, SDLC, Team Leadership, Requirement Analysis.</a:t>
            </a:r>
          </a:p>
          <a:p>
            <a:pPr>
              <a:defRPr/>
            </a:pPr>
            <a:endParaRPr lang="en-US" sz="1100">
              <a:solidFill>
                <a:schemeClr val="tx1">
                  <a:lumMod val="95000"/>
                  <a:lumOff val="5000"/>
                </a:schemeClr>
              </a:solidFill>
              <a:cs typeface="Calibri"/>
            </a:endParaRPr>
          </a:p>
          <a:p>
            <a:pPr marL="285750" lvl="0" indent="-285750">
              <a:buFont typeface="Arial" panose="020B0604020202020204" pitchFamily="34" charset="0"/>
              <a:buChar char="•"/>
              <a:defRPr/>
            </a:pPr>
            <a:endParaRPr lang="en-IN" sz="900" b="0" i="1" u="none" strike="noStrike" kern="1200" cap="none" spc="0" normalizeH="0" baseline="0" noProof="0">
              <a:ln>
                <a:noFill/>
              </a:ln>
              <a:solidFill>
                <a:prstClr val="black"/>
              </a:solidFill>
              <a:effectLst/>
              <a:highlight>
                <a:srgbClr val="FFFF00"/>
              </a:highlight>
              <a:uLnTx/>
              <a:uFillTx/>
              <a:cs typeface="Calibri" panose="020F0502020204030204"/>
            </a:endParaRPr>
          </a:p>
        </p:txBody>
      </p:sp>
      <p:sp>
        <p:nvSpPr>
          <p:cNvPr id="6" name="TextBox 5">
            <a:extLst>
              <a:ext uri="{FF2B5EF4-FFF2-40B4-BE49-F238E27FC236}">
                <a16:creationId xmlns:a16="http://schemas.microsoft.com/office/drawing/2014/main" id="{79BAC899-F3CC-6643-84C8-62A8AAED44AB}"/>
              </a:ext>
            </a:extLst>
          </p:cNvPr>
          <p:cNvSpPr txBox="1"/>
          <p:nvPr/>
        </p:nvSpPr>
        <p:spPr>
          <a:xfrm>
            <a:off x="3847815" y="827163"/>
            <a:ext cx="7544633" cy="4216539"/>
          </a:xfrm>
          <a:prstGeom prst="rect">
            <a:avLst/>
          </a:prstGeom>
          <a:noFill/>
        </p:spPr>
        <p:txBody>
          <a:bodyPr wrap="square" lIns="91440" tIns="45720" rIns="91440" bIns="45720" rtlCol="0" anchor="t">
            <a:spAutoFit/>
          </a:bodyPr>
          <a:lstStyle/>
          <a:p>
            <a:r>
              <a:rPr lang="en-IN" sz="1100" b="1">
                <a:solidFill>
                  <a:srgbClr val="00B050"/>
                </a:solidFill>
              </a:rPr>
              <a:t>Professional Summary </a:t>
            </a:r>
            <a:endParaRPr lang="en-US" sz="1100" b="1">
              <a:solidFill>
                <a:srgbClr val="00B050"/>
              </a:solidFill>
              <a:cs typeface="Calibri"/>
            </a:endParaRPr>
          </a:p>
          <a:p>
            <a:pPr marL="171450" indent="-171450">
              <a:spcAft>
                <a:spcPts val="300"/>
              </a:spcAft>
              <a:buFont typeface="Arial" panose="020B0604020202020204" pitchFamily="34" charset="0"/>
              <a:buChar char="•"/>
            </a:pPr>
            <a:r>
              <a:rPr lang="en-IN" sz="1100">
                <a:solidFill>
                  <a:srgbClr val="000000"/>
                </a:solidFill>
              </a:rPr>
              <a:t>O</a:t>
            </a:r>
            <a:r>
              <a:rPr lang="en-IN" sz="1200">
                <a:solidFill>
                  <a:srgbClr val="0D0D0D"/>
                </a:solidFill>
              </a:rPr>
              <a:t>ver</a:t>
            </a:r>
            <a:r>
              <a:rPr lang="en-IN" sz="1200">
                <a:solidFill>
                  <a:srgbClr val="0D0D0D"/>
                </a:solidFill>
                <a:ea typeface="+mn-lt"/>
                <a:cs typeface="+mn-lt"/>
              </a:rPr>
              <a:t> 17 years of experience in the IT sector with 16+ years in the Salesforce ecosystem</a:t>
            </a:r>
            <a:r>
              <a:rPr lang="en-IN" sz="1200">
                <a:solidFill>
                  <a:srgbClr val="0D0D0D"/>
                </a:solidFill>
              </a:rPr>
              <a:t>.</a:t>
            </a:r>
            <a:r>
              <a:rPr lang="en-IN" sz="1100"/>
              <a:t>  </a:t>
            </a:r>
            <a:endParaRPr lang="en-IN" sz="1100">
              <a:cs typeface="Calibri"/>
            </a:endParaRPr>
          </a:p>
          <a:p>
            <a:pPr marL="171450" indent="-171450">
              <a:spcAft>
                <a:spcPts val="300"/>
              </a:spcAft>
              <a:buFont typeface="Arial" panose="020B0604020202020204" pitchFamily="34" charset="0"/>
              <a:buChar char="•"/>
            </a:pPr>
            <a:r>
              <a:rPr lang="en-US" sz="1100"/>
              <a:t>E</a:t>
            </a:r>
            <a:r>
              <a:rPr lang="en-US" sz="1200">
                <a:solidFill>
                  <a:srgbClr val="0D0D0D"/>
                </a:solidFill>
                <a:ea typeface="+mn-lt"/>
                <a:cs typeface="+mn-lt"/>
              </a:rPr>
              <a:t>xpertise in Salesforce architecture, development, and administration</a:t>
            </a:r>
            <a:r>
              <a:rPr lang="en-IN" sz="1100"/>
              <a:t>.</a:t>
            </a:r>
            <a:endParaRPr lang="en-IN" sz="1100">
              <a:cs typeface="Calibri"/>
            </a:endParaRPr>
          </a:p>
          <a:p>
            <a:pPr marL="171450" indent="-171450">
              <a:spcAft>
                <a:spcPts val="300"/>
              </a:spcAft>
              <a:buFont typeface="Arial" panose="020B0604020202020204" pitchFamily="34" charset="0"/>
              <a:buChar char="•"/>
            </a:pPr>
            <a:r>
              <a:rPr lang="en-IN" sz="1100">
                <a:solidFill>
                  <a:srgbClr val="000000"/>
                </a:solidFill>
                <a:cs typeface="Calibri"/>
              </a:rPr>
              <a:t>E</a:t>
            </a:r>
            <a:r>
              <a:rPr lang="en-IN" sz="1200">
                <a:solidFill>
                  <a:srgbClr val="0D0D0D"/>
                </a:solidFill>
                <a:ea typeface="+mn-lt"/>
                <a:cs typeface="+mn-lt"/>
              </a:rPr>
              <a:t>xtensive experience in integrating Salesforce with other applications.</a:t>
            </a:r>
            <a:endParaRPr lang="en-IN" sz="1100">
              <a:solidFill>
                <a:srgbClr val="000000"/>
              </a:solidFill>
              <a:ea typeface="+mn-lt"/>
              <a:cs typeface="+mn-lt"/>
            </a:endParaRPr>
          </a:p>
          <a:p>
            <a:pPr marL="171450" indent="-171450">
              <a:spcAft>
                <a:spcPts val="300"/>
              </a:spcAft>
              <a:buFont typeface="Arial" panose="020B0604020202020204" pitchFamily="34" charset="0"/>
              <a:buChar char="•"/>
            </a:pPr>
            <a:r>
              <a:rPr lang="en-US" sz="1100">
                <a:solidFill>
                  <a:srgbClr val="000000"/>
                </a:solidFill>
              </a:rPr>
              <a:t>P</a:t>
            </a:r>
            <a:r>
              <a:rPr lang="en-US" sz="1200">
                <a:solidFill>
                  <a:srgbClr val="0D0D0D"/>
                </a:solidFill>
              </a:rPr>
              <a:t>roven</a:t>
            </a:r>
            <a:r>
              <a:rPr lang="en-US" sz="1200">
                <a:solidFill>
                  <a:srgbClr val="0D0D0D"/>
                </a:solidFill>
                <a:ea typeface="+mn-lt"/>
                <a:cs typeface="+mn-lt"/>
              </a:rPr>
              <a:t> track record of delivering enterprise-grade solutions for Sales and Service organizations</a:t>
            </a:r>
            <a:r>
              <a:rPr lang="en-US" sz="1100"/>
              <a:t>. </a:t>
            </a:r>
            <a:endParaRPr lang="en-US" sz="1100" b="0" i="0" u="none" strike="noStrike">
              <a:effectLst/>
              <a:cs typeface="Calibri"/>
            </a:endParaRPr>
          </a:p>
          <a:p>
            <a:pPr marL="171450" indent="-171450">
              <a:spcAft>
                <a:spcPts val="300"/>
              </a:spcAft>
              <a:buFont typeface="Arial" panose="020B0604020202020204" pitchFamily="34" charset="0"/>
              <a:buChar char="•"/>
            </a:pPr>
            <a:r>
              <a:rPr lang="en-US" sz="1100"/>
              <a:t>S</a:t>
            </a:r>
            <a:r>
              <a:rPr lang="en-US" sz="1200">
                <a:solidFill>
                  <a:srgbClr val="0D0D0D"/>
                </a:solidFill>
                <a:ea typeface="+mn-lt"/>
                <a:cs typeface="+mn-lt"/>
              </a:rPr>
              <a:t>trong leadership skills with experience leading cross-functional teams</a:t>
            </a:r>
            <a:r>
              <a:rPr lang="en-US" sz="1100"/>
              <a:t>. </a:t>
            </a:r>
            <a:endParaRPr lang="en-US" sz="1100" b="0" i="0" u="none" strike="noStrike">
              <a:effectLst/>
              <a:cs typeface="Calibri"/>
            </a:endParaRPr>
          </a:p>
          <a:p>
            <a:pPr marL="171450" indent="-171450">
              <a:spcAft>
                <a:spcPts val="300"/>
              </a:spcAft>
              <a:buFont typeface="Arial" panose="020B0604020202020204" pitchFamily="34" charset="0"/>
              <a:buChar char="•"/>
            </a:pPr>
            <a:r>
              <a:rPr lang="en-US" sz="1100"/>
              <a:t>Proficient</a:t>
            </a:r>
            <a:r>
              <a:rPr lang="en-US" sz="1100">
                <a:ea typeface="+mn-lt"/>
                <a:cs typeface="+mn-lt"/>
              </a:rPr>
              <a:t> in data analysis and visualization using tools like Tableau</a:t>
            </a:r>
            <a:r>
              <a:rPr lang="en-US" sz="1100"/>
              <a:t>.</a:t>
            </a:r>
            <a:endParaRPr lang="en-US" sz="1100">
              <a:cs typeface="Calibri"/>
            </a:endParaRPr>
          </a:p>
          <a:p>
            <a:pPr marL="171450" indent="-171450">
              <a:spcAft>
                <a:spcPts val="300"/>
              </a:spcAft>
              <a:buFont typeface="Arial" panose="020B0604020202020204" pitchFamily="34" charset="0"/>
              <a:buChar char="•"/>
            </a:pPr>
            <a:r>
              <a:rPr lang="en-US" sz="1100"/>
              <a:t>S</a:t>
            </a:r>
            <a:r>
              <a:rPr lang="en-US" sz="1200">
                <a:solidFill>
                  <a:srgbClr val="0D0D0D"/>
                </a:solidFill>
                <a:ea typeface="+mn-lt"/>
                <a:cs typeface="+mn-lt"/>
              </a:rPr>
              <a:t>killed in agile methodologies and full software development lifecycle (SDLC).</a:t>
            </a:r>
            <a:endParaRPr lang="en-US" sz="1100">
              <a:cs typeface="Calibri"/>
            </a:endParaRPr>
          </a:p>
          <a:p>
            <a:pPr marL="171450" indent="-171450">
              <a:spcAft>
                <a:spcPts val="300"/>
              </a:spcAft>
              <a:buFont typeface="Arial" panose="020B0604020202020204" pitchFamily="34" charset="0"/>
              <a:buChar char="•"/>
            </a:pPr>
            <a:r>
              <a:rPr lang="en-US" sz="1100"/>
              <a:t>E</a:t>
            </a:r>
            <a:r>
              <a:rPr lang="en-US" sz="1200">
                <a:solidFill>
                  <a:srgbClr val="0D0D0D"/>
                </a:solidFill>
                <a:ea typeface="+mn-lt"/>
                <a:cs typeface="+mn-lt"/>
              </a:rPr>
              <a:t>ffective communicator with strong interpersonal and problem-solving skills</a:t>
            </a:r>
            <a:r>
              <a:rPr lang="en-US" sz="1100"/>
              <a:t>.</a:t>
            </a:r>
            <a:endParaRPr lang="en-US" sz="1100">
              <a:cs typeface="Calibri"/>
            </a:endParaRPr>
          </a:p>
          <a:p>
            <a:pPr marL="171450" indent="-171450">
              <a:spcAft>
                <a:spcPts val="300"/>
              </a:spcAft>
              <a:buFont typeface="Arial" panose="020B0604020202020204" pitchFamily="34" charset="0"/>
              <a:buChar char="•"/>
            </a:pPr>
            <a:r>
              <a:rPr lang="en-US" sz="1100">
                <a:latin typeface="Calibri"/>
                <a:cs typeface="Calibri"/>
              </a:rPr>
              <a:t>P</a:t>
            </a:r>
            <a:r>
              <a:rPr lang="en-US" sz="1200">
                <a:solidFill>
                  <a:srgbClr val="0D0D0D"/>
                </a:solidFill>
                <a:ea typeface="+mn-lt"/>
                <a:cs typeface="+mn-lt"/>
              </a:rPr>
              <a:t>roficient in providing technical architecture and solution architecture for complex enterprise projects.</a:t>
            </a:r>
            <a:endParaRPr lang="en-US" sz="1200" b="0" i="0" u="none" strike="noStrike">
              <a:solidFill>
                <a:srgbClr val="0D0D0D"/>
              </a:solidFill>
              <a:effectLst/>
              <a:ea typeface="+mn-lt"/>
              <a:cs typeface="+mn-lt"/>
            </a:endParaRPr>
          </a:p>
          <a:p>
            <a:pPr marL="171450" indent="-171450">
              <a:spcAft>
                <a:spcPts val="300"/>
              </a:spcAft>
              <a:buFont typeface="Arial" panose="020B0604020202020204" pitchFamily="34" charset="0"/>
              <a:buChar char="•"/>
            </a:pPr>
            <a:r>
              <a:rPr lang="en-US" sz="1200">
                <a:solidFill>
                  <a:srgbClr val="0D0D0D"/>
                </a:solidFill>
                <a:latin typeface="Calibri"/>
                <a:cs typeface="Calibri"/>
              </a:rPr>
              <a:t>E</a:t>
            </a:r>
            <a:r>
              <a:rPr lang="en-US" sz="1200">
                <a:solidFill>
                  <a:srgbClr val="0D0D0D"/>
                </a:solidFill>
                <a:ea typeface="+mn-lt"/>
                <a:cs typeface="+mn-lt"/>
              </a:rPr>
              <a:t>xperienced in TOGAF principles and enterprise architecture frameworks.</a:t>
            </a:r>
            <a:endParaRPr lang="en-US" sz="1200" b="0" i="0" u="none" strike="noStrike">
              <a:solidFill>
                <a:srgbClr val="0D0D0D"/>
              </a:solidFill>
              <a:effectLst/>
              <a:ea typeface="+mn-lt"/>
              <a:cs typeface="+mn-lt"/>
            </a:endParaRPr>
          </a:p>
          <a:p>
            <a:pPr marL="171450" indent="-171450">
              <a:spcAft>
                <a:spcPts val="300"/>
              </a:spcAft>
              <a:buFont typeface="Arial" panose="020B0604020202020204" pitchFamily="34" charset="0"/>
              <a:buChar char="•"/>
            </a:pPr>
            <a:r>
              <a:rPr lang="en-US" sz="1200">
                <a:solidFill>
                  <a:srgbClr val="0D0D0D"/>
                </a:solidFill>
                <a:latin typeface="Calibri" panose="020F0502020204030204"/>
                <a:cs typeface="Calibri" panose="020F0502020204030204"/>
              </a:rPr>
              <a:t>Skilled</a:t>
            </a:r>
            <a:r>
              <a:rPr lang="en-US" sz="1200">
                <a:solidFill>
                  <a:srgbClr val="0D0D0D"/>
                </a:solidFill>
                <a:ea typeface="+mn-lt"/>
                <a:cs typeface="+mn-lt"/>
              </a:rPr>
              <a:t> in designing scalable and robust systems to meet business requirements.</a:t>
            </a:r>
            <a:endParaRPr lang="en-US" sz="1200">
              <a:solidFill>
                <a:srgbClr val="0D0D0D"/>
              </a:solidFill>
              <a:latin typeface="Calibri" panose="020F0502020204030204"/>
              <a:cs typeface="Calibri" panose="020F0502020204030204"/>
            </a:endParaRPr>
          </a:p>
          <a:p>
            <a:pPr marL="171450" indent="-171450">
              <a:spcAft>
                <a:spcPts val="300"/>
              </a:spcAft>
              <a:buFont typeface="Arial" panose="020B0604020202020204" pitchFamily="34" charset="0"/>
              <a:buChar char="•"/>
            </a:pPr>
            <a:endParaRPr lang="en-US" sz="1200" b="0" i="0" u="none" strike="noStrike">
              <a:solidFill>
                <a:srgbClr val="0D0D0D"/>
              </a:solidFill>
              <a:effectLst/>
              <a:latin typeface="Calibri" panose="020F0502020204030204"/>
              <a:cs typeface="Calibri" panose="020F0502020204030204"/>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IN" sz="1200">
              <a:cs typeface="Calibri" panose="020F0502020204030204"/>
            </a:endParaRPr>
          </a:p>
          <a:p>
            <a:pPr marL="628650" lvl="1" indent="-171450">
              <a:buFont typeface="Arial" panose="020B0604020202020204" pitchFamily="34" charset="0"/>
              <a:buChar char="•"/>
            </a:pPr>
            <a:endParaRPr lang="en-IN" sz="1200">
              <a:cs typeface="Calibri" panose="020F0502020204030204"/>
            </a:endParaRPr>
          </a:p>
          <a:p>
            <a:pPr marL="628650" lvl="1" indent="-171450">
              <a:buFont typeface="Arial" panose="020B0604020202020204" pitchFamily="34" charset="0"/>
              <a:buChar char="•"/>
            </a:pPr>
            <a:endParaRPr lang="en-IN" sz="1200">
              <a:cs typeface="Calibri" panose="020F0502020204030204"/>
            </a:endParaRPr>
          </a:p>
        </p:txBody>
      </p:sp>
      <p:sp>
        <p:nvSpPr>
          <p:cNvPr id="7" name="TextBox 6">
            <a:extLst>
              <a:ext uri="{FF2B5EF4-FFF2-40B4-BE49-F238E27FC236}">
                <a16:creationId xmlns:a16="http://schemas.microsoft.com/office/drawing/2014/main" id="{7B8883CD-BF6A-8AC8-34B0-53052C177091}"/>
              </a:ext>
            </a:extLst>
          </p:cNvPr>
          <p:cNvSpPr txBox="1"/>
          <p:nvPr/>
        </p:nvSpPr>
        <p:spPr>
          <a:xfrm>
            <a:off x="3905148" y="3624084"/>
            <a:ext cx="7473099" cy="2354491"/>
          </a:xfrm>
          <a:prstGeom prst="rect">
            <a:avLst/>
          </a:prstGeom>
          <a:noFill/>
        </p:spPr>
        <p:txBody>
          <a:bodyPr wrap="square" lIns="91440" tIns="45720" rIns="91440" bIns="45720" rtlCol="0" anchor="t">
            <a:spAutoFit/>
          </a:bodyPr>
          <a:lstStyle/>
          <a:p>
            <a:r>
              <a:rPr lang="en-IN" sz="1100" b="1">
                <a:solidFill>
                  <a:srgbClr val="00B050"/>
                </a:solidFill>
              </a:rPr>
              <a:t>Project Experience</a:t>
            </a:r>
            <a:endParaRPr lang="en-IN" sz="1100" b="1">
              <a:solidFill>
                <a:srgbClr val="00B050"/>
              </a:solidFill>
              <a:cs typeface="Calibri"/>
            </a:endParaRPr>
          </a:p>
          <a:p>
            <a:pPr>
              <a:spcBef>
                <a:spcPts val="600"/>
              </a:spcBef>
              <a:spcAft>
                <a:spcPct val="0"/>
              </a:spcAft>
            </a:pPr>
            <a:r>
              <a:rPr lang="en-US" sz="1100" b="1"/>
              <a:t>Brillio</a:t>
            </a:r>
            <a:endParaRPr lang="en-US" sz="1100"/>
          </a:p>
          <a:p>
            <a:pPr marL="285750" indent="-285750" eaLnBrk="0" fontAlgn="base" hangingPunct="0">
              <a:spcBef>
                <a:spcPts val="600"/>
              </a:spcBef>
              <a:spcAft>
                <a:spcPct val="0"/>
              </a:spcAft>
              <a:buFont typeface="Arial" panose="020B0604020202020204" pitchFamily="34" charset="0"/>
              <a:buChar char="•"/>
            </a:pPr>
            <a:r>
              <a:rPr lang="en-US" sz="1100"/>
              <a:t>Role: Senior Technical Architect.</a:t>
            </a:r>
            <a:endParaRPr lang="en-US" sz="1100">
              <a:cs typeface="Calibri"/>
            </a:endParaRPr>
          </a:p>
          <a:p>
            <a:pPr marL="285750" indent="-285750" eaLnBrk="0" fontAlgn="base" hangingPunct="0">
              <a:spcBef>
                <a:spcPts val="600"/>
              </a:spcBef>
              <a:spcAft>
                <a:spcPct val="0"/>
              </a:spcAft>
              <a:buFont typeface="Arial" panose="020B0604020202020204" pitchFamily="34" charset="0"/>
              <a:buChar char="•"/>
            </a:pPr>
            <a:r>
              <a:rPr lang="en-US" sz="1100"/>
              <a:t>Key Contributions: </a:t>
            </a:r>
            <a:r>
              <a:rPr lang="en-US" sz="1100">
                <a:ea typeface="+mn-lt"/>
                <a:cs typeface="+mn-lt"/>
              </a:rPr>
              <a:t>Currently leading the design and implementation of Salesforce solutions, providing technical leadership, and ensuring alignment of Salesforce functionalities with business requirements</a:t>
            </a:r>
            <a:r>
              <a:rPr lang="en-US" sz="1100"/>
              <a:t>.</a:t>
            </a:r>
            <a:endParaRPr lang="en-US" sz="1100">
              <a:cs typeface="Calibri" panose="020F0502020204030204"/>
            </a:endParaRPr>
          </a:p>
          <a:p>
            <a:pPr eaLnBrk="0" fontAlgn="base" hangingPunct="0">
              <a:spcBef>
                <a:spcPts val="600"/>
              </a:spcBef>
              <a:spcAft>
                <a:spcPct val="0"/>
              </a:spcAft>
            </a:pPr>
            <a:r>
              <a:rPr lang="en-US" sz="1100" b="1" err="1"/>
              <a:t>LTIMindtree</a:t>
            </a:r>
            <a:endParaRPr lang="en-US" sz="1100" b="1" err="1">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Role: Principal Architecture.</a:t>
            </a:r>
            <a:endParaRPr lang="en-US" sz="1100">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Client: Google.</a:t>
            </a:r>
            <a:endParaRPr lang="en-US" sz="1100">
              <a:cs typeface="Calibri" panose="020F0502020204030204"/>
            </a:endParaRPr>
          </a:p>
          <a:p>
            <a:pPr marL="171450" indent="-171450" eaLnBrk="0" fontAlgn="base" hangingPunct="0">
              <a:spcBef>
                <a:spcPts val="600"/>
              </a:spcBef>
              <a:spcAft>
                <a:spcPct val="0"/>
              </a:spcAft>
              <a:buFont typeface="Arial" panose="020B0604020202020204" pitchFamily="34" charset="0"/>
              <a:buChar char="•"/>
            </a:pPr>
            <a:r>
              <a:rPr lang="en-US" sz="1100"/>
              <a:t>Key Contributions: </a:t>
            </a:r>
            <a:r>
              <a:rPr lang="en-US" sz="1200">
                <a:solidFill>
                  <a:srgbClr val="0D0D0D"/>
                </a:solidFill>
                <a:ea typeface="+mn-lt"/>
                <a:cs typeface="+mn-lt"/>
              </a:rPr>
              <a:t>Led the design and implementation of Salesforce solutions, provided technical leadership, and ensured the alignment of Salesforce functionalities with business requirements</a:t>
            </a:r>
            <a:r>
              <a:rPr lang="en-US" sz="1100"/>
              <a:t>.</a:t>
            </a:r>
            <a:endParaRPr lang="en-US" sz="1100">
              <a:cs typeface="Calibri" panose="020F0502020204030204"/>
            </a:endParaRPr>
          </a:p>
        </p:txBody>
      </p:sp>
      <p:sp>
        <p:nvSpPr>
          <p:cNvPr id="8" name="TextBox 7">
            <a:extLst>
              <a:ext uri="{FF2B5EF4-FFF2-40B4-BE49-F238E27FC236}">
                <a16:creationId xmlns:a16="http://schemas.microsoft.com/office/drawing/2014/main" id="{2F656967-A694-DCD1-2F7E-64C74BADDC93}"/>
              </a:ext>
            </a:extLst>
          </p:cNvPr>
          <p:cNvSpPr txBox="1"/>
          <p:nvPr/>
        </p:nvSpPr>
        <p:spPr>
          <a:xfrm>
            <a:off x="254222" y="3623743"/>
            <a:ext cx="3497174" cy="769441"/>
          </a:xfrm>
          <a:prstGeom prst="rect">
            <a:avLst/>
          </a:prstGeom>
          <a:noFill/>
        </p:spPr>
        <p:txBody>
          <a:bodyPr wrap="square" lIns="91440" tIns="45720" rIns="91440" bIns="45720" rtlCol="0" anchor="t">
            <a:spAutoFit/>
          </a:bodyPr>
          <a:lstStyle/>
          <a:p>
            <a:pPr>
              <a:defRPr/>
            </a:pPr>
            <a:r>
              <a:rPr lang="en-IN" sz="1100" b="1">
                <a:solidFill>
                  <a:srgbClr val="00B050"/>
                </a:solidFill>
              </a:rPr>
              <a:t>Certifications</a:t>
            </a:r>
            <a:endParaRPr lang="en-IN" sz="1100" b="1">
              <a:solidFill>
                <a:srgbClr val="00B050"/>
              </a:solidFill>
              <a:cs typeface="Calibri"/>
            </a:endParaRPr>
          </a:p>
          <a:p>
            <a:pPr indent="-285750">
              <a:buFont typeface="Arial" panose="020B0604020202020204" pitchFamily="34" charset="0"/>
              <a:buChar char="•"/>
              <a:defRPr/>
            </a:pPr>
            <a:r>
              <a:rPr lang="en-IN" sz="1100">
                <a:solidFill>
                  <a:srgbClr val="000000"/>
                </a:solidFill>
              </a:rPr>
              <a:t>Salesforce  Certified  Administrator.</a:t>
            </a:r>
          </a:p>
          <a:p>
            <a:pPr indent="-285750">
              <a:buFont typeface="Arial" panose="020B0604020202020204" pitchFamily="34" charset="0"/>
              <a:buChar char="•"/>
              <a:defRPr/>
            </a:pPr>
            <a:r>
              <a:rPr lang="en-IN" sz="1100">
                <a:solidFill>
                  <a:prstClr val="black"/>
                </a:solidFill>
                <a:cs typeface="Calibri"/>
              </a:rPr>
              <a:t>Sales Cloud Consultant</a:t>
            </a:r>
          </a:p>
          <a:p>
            <a:pPr indent="-285750">
              <a:buFont typeface="Arial" panose="020B0604020202020204" pitchFamily="34" charset="0"/>
              <a:buChar char="•"/>
              <a:defRPr/>
            </a:pPr>
            <a:r>
              <a:rPr lang="en-IN" sz="1100">
                <a:solidFill>
                  <a:prstClr val="black"/>
                </a:solidFill>
                <a:cs typeface="Calibri"/>
              </a:rPr>
              <a:t>Service Cloud Consultant</a:t>
            </a:r>
          </a:p>
        </p:txBody>
      </p:sp>
      <p:cxnSp>
        <p:nvCxnSpPr>
          <p:cNvPr id="9" name="Straight Connector 8">
            <a:extLst>
              <a:ext uri="{FF2B5EF4-FFF2-40B4-BE49-F238E27FC236}">
                <a16:creationId xmlns:a16="http://schemas.microsoft.com/office/drawing/2014/main" id="{A0E64CC0-B473-B70D-2660-2C4001122511}"/>
              </a:ext>
            </a:extLst>
          </p:cNvPr>
          <p:cNvCxnSpPr/>
          <p:nvPr/>
        </p:nvCxnSpPr>
        <p:spPr>
          <a:xfrm>
            <a:off x="3821580" y="615790"/>
            <a:ext cx="0" cy="5764427"/>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0" name="TextBox 9">
            <a:extLst>
              <a:ext uri="{FF2B5EF4-FFF2-40B4-BE49-F238E27FC236}">
                <a16:creationId xmlns:a16="http://schemas.microsoft.com/office/drawing/2014/main" id="{32527D7E-81C0-32B1-DCD0-58E9943305AA}"/>
              </a:ext>
            </a:extLst>
          </p:cNvPr>
          <p:cNvSpPr txBox="1"/>
          <p:nvPr/>
        </p:nvSpPr>
        <p:spPr>
          <a:xfrm>
            <a:off x="1059473" y="958423"/>
            <a:ext cx="2423803" cy="693844"/>
          </a:xfrm>
          <a:prstGeom prst="rect">
            <a:avLst/>
          </a:prstGeom>
          <a:noFill/>
        </p:spPr>
        <p:txBody>
          <a:bodyPr wrap="square" lIns="91440" tIns="45720" rIns="91440" bIns="45720" rtlCol="0" anchor="t">
            <a:spAutoFit/>
          </a:bodyPr>
          <a:lstStyle/>
          <a:p>
            <a:pPr>
              <a:lnSpc>
                <a:spcPts val="1600"/>
              </a:lnSpc>
              <a:spcBef>
                <a:spcPts val="0"/>
              </a:spcBef>
            </a:pPr>
            <a:r>
              <a:rPr lang="en-US" sz="1050" b="1">
                <a:hlinkClick r:id="rId2"/>
              </a:rPr>
              <a:t>soma.vadthya@brillio.com</a:t>
            </a:r>
            <a:endParaRPr lang="en-US" sz="1050">
              <a:ea typeface="Calibri"/>
              <a:cs typeface="Calibri"/>
            </a:endParaRPr>
          </a:p>
          <a:p>
            <a:pPr>
              <a:lnSpc>
                <a:spcPts val="1600"/>
              </a:lnSpc>
            </a:pPr>
            <a:r>
              <a:rPr lang="en-US" sz="1050" b="1">
                <a:ea typeface="Calibri"/>
                <a:cs typeface="Calibri"/>
              </a:rPr>
              <a:t>Senior Architect,</a:t>
            </a:r>
          </a:p>
          <a:p>
            <a:pPr>
              <a:lnSpc>
                <a:spcPts val="1600"/>
              </a:lnSpc>
            </a:pPr>
            <a:r>
              <a:rPr lang="en-US" sz="1050" b="1" err="1">
                <a:ea typeface="Calibri"/>
                <a:cs typeface="Calibri"/>
              </a:rPr>
              <a:t>Hyd</a:t>
            </a:r>
            <a:r>
              <a:rPr lang="en-US" sz="1050" b="1">
                <a:ea typeface="Calibri"/>
                <a:cs typeface="Calibri"/>
              </a:rPr>
              <a:t> , Ind</a:t>
            </a:r>
          </a:p>
        </p:txBody>
      </p:sp>
      <p:sp>
        <p:nvSpPr>
          <p:cNvPr id="11" name="TextBox 10">
            <a:extLst>
              <a:ext uri="{FF2B5EF4-FFF2-40B4-BE49-F238E27FC236}">
                <a16:creationId xmlns:a16="http://schemas.microsoft.com/office/drawing/2014/main" id="{38D42284-4866-3D63-2A83-A16FE6A400A6}"/>
              </a:ext>
            </a:extLst>
          </p:cNvPr>
          <p:cNvSpPr txBox="1"/>
          <p:nvPr/>
        </p:nvSpPr>
        <p:spPr>
          <a:xfrm>
            <a:off x="321662" y="4463241"/>
            <a:ext cx="3538453" cy="938719"/>
          </a:xfrm>
          <a:prstGeom prst="rect">
            <a:avLst/>
          </a:prstGeom>
          <a:noFill/>
        </p:spPr>
        <p:txBody>
          <a:bodyPr wrap="square" lIns="91440" tIns="45720" rIns="91440" bIns="45720" rtlCol="0" anchor="t">
            <a:spAutoFit/>
          </a:bodyPr>
          <a:lstStyle/>
          <a:p>
            <a:pPr>
              <a:defRPr/>
            </a:pPr>
            <a:r>
              <a:rPr lang="en-IN" sz="1100" b="1">
                <a:solidFill>
                  <a:srgbClr val="00B050"/>
                </a:solidFill>
              </a:rPr>
              <a:t>Recent Roles</a:t>
            </a:r>
            <a:endParaRPr lang="en-IN" sz="1100" b="0" i="0" u="none" strike="noStrike" kern="1200" cap="none" spc="0" normalizeH="0" baseline="0" noProof="0">
              <a:ln>
                <a:noFill/>
              </a:ln>
              <a:solidFill>
                <a:srgbClr val="00B050"/>
              </a:solidFill>
              <a:effectLst/>
              <a:uLnTx/>
              <a:uFillTx/>
              <a:cs typeface="Calibri"/>
            </a:endParaRPr>
          </a:p>
          <a:p>
            <a:pPr marL="171450" indent="-171450">
              <a:buFont typeface="Arial" panose="020B0604020202020204" pitchFamily="34" charset="0"/>
              <a:buChar char="•"/>
            </a:pPr>
            <a:r>
              <a:rPr lang="en-US" sz="1100">
                <a:solidFill>
                  <a:schemeClr val="bg2">
                    <a:lumMod val="10000"/>
                  </a:schemeClr>
                </a:solidFill>
                <a:ea typeface="+mn-lt"/>
                <a:cs typeface="+mn-lt"/>
              </a:rPr>
              <a:t>Senior Technical Architect at Brillio (Feb '24 – Present)</a:t>
            </a:r>
          </a:p>
          <a:p>
            <a:pPr marL="171450" indent="-171450">
              <a:buFont typeface="Arial" panose="020B0604020202020204" pitchFamily="34" charset="0"/>
              <a:buChar char="•"/>
            </a:pPr>
            <a:r>
              <a:rPr lang="en-US" sz="1100">
                <a:solidFill>
                  <a:schemeClr val="bg2">
                    <a:lumMod val="10000"/>
                  </a:schemeClr>
                </a:solidFill>
                <a:ea typeface="+mn-lt"/>
                <a:cs typeface="+mn-lt"/>
              </a:rPr>
              <a:t>Principal Architect at </a:t>
            </a:r>
            <a:r>
              <a:rPr lang="en-US" sz="1100" err="1">
                <a:solidFill>
                  <a:schemeClr val="bg2">
                    <a:lumMod val="10000"/>
                  </a:schemeClr>
                </a:solidFill>
                <a:ea typeface="+mn-lt"/>
                <a:cs typeface="+mn-lt"/>
              </a:rPr>
              <a:t>LTIMindtree</a:t>
            </a:r>
            <a:r>
              <a:rPr lang="en-US" sz="1100">
                <a:solidFill>
                  <a:schemeClr val="bg2">
                    <a:lumMod val="10000"/>
                  </a:schemeClr>
                </a:solidFill>
                <a:ea typeface="+mn-lt"/>
                <a:cs typeface="+mn-lt"/>
              </a:rPr>
              <a:t> (Nov '22 – Feb '24)</a:t>
            </a:r>
          </a:p>
          <a:p>
            <a:pPr marL="171450" indent="-171450">
              <a:buFont typeface="Arial" panose="020B0604020202020204" pitchFamily="34" charset="0"/>
              <a:buChar char="•"/>
            </a:pPr>
            <a:r>
              <a:rPr lang="en-US" sz="1100">
                <a:solidFill>
                  <a:schemeClr val="bg2">
                    <a:lumMod val="10000"/>
                  </a:schemeClr>
                </a:solidFill>
                <a:ea typeface="+mn-lt"/>
                <a:cs typeface="+mn-lt"/>
              </a:rPr>
              <a:t>Salesforce Architect at Align Technology (Mar '20 – Nov '22</a:t>
            </a:r>
          </a:p>
        </p:txBody>
      </p:sp>
      <p:pic>
        <p:nvPicPr>
          <p:cNvPr id="12" name="Picture 11" descr="A person in a blue shirt&#10;&#10;Description automatically generated">
            <a:extLst>
              <a:ext uri="{FF2B5EF4-FFF2-40B4-BE49-F238E27FC236}">
                <a16:creationId xmlns:a16="http://schemas.microsoft.com/office/drawing/2014/main" id="{3455AEB2-BCFB-E9A8-14FA-3EA04797EC8D}"/>
              </a:ext>
            </a:extLst>
          </p:cNvPr>
          <p:cNvPicPr>
            <a:picLocks noChangeAspect="1"/>
          </p:cNvPicPr>
          <p:nvPr/>
        </p:nvPicPr>
        <p:blipFill>
          <a:blip r:embed="rId3"/>
          <a:stretch>
            <a:fillRect/>
          </a:stretch>
        </p:blipFill>
        <p:spPr>
          <a:xfrm>
            <a:off x="15399" y="557737"/>
            <a:ext cx="1038628" cy="1165809"/>
          </a:xfrm>
          <a:prstGeom prst="ellipse">
            <a:avLst/>
          </a:prstGeom>
          <a:ln>
            <a:solidFill>
              <a:schemeClr val="accent6"/>
            </a:solidFill>
          </a:ln>
        </p:spPr>
      </p:pic>
      <p:sp>
        <p:nvSpPr>
          <p:cNvPr id="13" name="TextBox 12">
            <a:extLst>
              <a:ext uri="{FF2B5EF4-FFF2-40B4-BE49-F238E27FC236}">
                <a16:creationId xmlns:a16="http://schemas.microsoft.com/office/drawing/2014/main" id="{36128018-05F2-3CC0-F1F7-DFDA1E30F082}"/>
              </a:ext>
            </a:extLst>
          </p:cNvPr>
          <p:cNvSpPr txBox="1"/>
          <p:nvPr/>
        </p:nvSpPr>
        <p:spPr>
          <a:xfrm>
            <a:off x="361767" y="5435793"/>
            <a:ext cx="3538453" cy="938719"/>
          </a:xfrm>
          <a:prstGeom prst="rect">
            <a:avLst/>
          </a:prstGeom>
          <a:noFill/>
        </p:spPr>
        <p:txBody>
          <a:bodyPr wrap="square" lIns="91440" tIns="45720" rIns="91440" bIns="45720" rtlCol="0" anchor="t">
            <a:spAutoFit/>
          </a:bodyPr>
          <a:lstStyle/>
          <a:p>
            <a:pPr>
              <a:defRPr/>
            </a:pPr>
            <a:r>
              <a:rPr lang="en-IN" sz="1100" b="1">
                <a:solidFill>
                  <a:srgbClr val="00B050"/>
                </a:solidFill>
              </a:rPr>
              <a:t>Key Clients</a:t>
            </a:r>
            <a:endParaRPr lang="en-IN" sz="1100" b="1" i="0" u="none" strike="noStrike" kern="1200" cap="none" spc="0" normalizeH="0" baseline="0" noProof="0">
              <a:ln>
                <a:noFill/>
              </a:ln>
              <a:solidFill>
                <a:srgbClr val="00B050"/>
              </a:solidFill>
              <a:effectLst/>
              <a:uLnTx/>
              <a:uFillTx/>
              <a:cs typeface="Calibri"/>
            </a:endParaRPr>
          </a:p>
          <a:p>
            <a:pPr marL="171450" indent="-171450">
              <a:buFont typeface="Arial" panose="020B0604020202020204" pitchFamily="34" charset="0"/>
              <a:buChar char="•"/>
            </a:pPr>
            <a:r>
              <a:rPr lang="en-US" sz="1100">
                <a:solidFill>
                  <a:schemeClr val="bg2">
                    <a:lumMod val="10000"/>
                  </a:schemeClr>
                </a:solidFill>
                <a:ea typeface="+mn-lt"/>
                <a:cs typeface="+mn-lt"/>
              </a:rPr>
              <a:t>Google</a:t>
            </a:r>
          </a:p>
          <a:p>
            <a:pPr marL="171450" indent="-171450">
              <a:buFont typeface="Arial" panose="020B0604020202020204" pitchFamily="34" charset="0"/>
              <a:buChar char="•"/>
            </a:pPr>
            <a:r>
              <a:rPr lang="en-US" sz="1100">
                <a:solidFill>
                  <a:schemeClr val="bg2">
                    <a:lumMod val="10000"/>
                  </a:schemeClr>
                </a:solidFill>
                <a:ea typeface="+mn-lt"/>
                <a:cs typeface="+mn-lt"/>
              </a:rPr>
              <a:t>VMware</a:t>
            </a:r>
          </a:p>
          <a:p>
            <a:pPr marL="171450" indent="-171450">
              <a:buFont typeface="Arial" panose="020B0604020202020204" pitchFamily="34" charset="0"/>
              <a:buChar char="•"/>
            </a:pPr>
            <a:r>
              <a:rPr lang="en-US" sz="1100">
                <a:solidFill>
                  <a:schemeClr val="bg2">
                    <a:lumMod val="10000"/>
                  </a:schemeClr>
                </a:solidFill>
                <a:ea typeface="+mn-lt"/>
                <a:cs typeface="+mn-lt"/>
              </a:rPr>
              <a:t>Lucid Motors</a:t>
            </a:r>
          </a:p>
          <a:p>
            <a:pPr marL="171450" indent="-171450">
              <a:buFont typeface="Arial" panose="020B0604020202020204" pitchFamily="34" charset="0"/>
              <a:buChar char="•"/>
            </a:pPr>
            <a:r>
              <a:rPr lang="en-US" sz="1100">
                <a:solidFill>
                  <a:schemeClr val="bg2">
                    <a:lumMod val="10000"/>
                  </a:schemeClr>
                </a:solidFill>
                <a:ea typeface="+mn-lt"/>
                <a:cs typeface="+mn-lt"/>
              </a:rPr>
              <a:t>HP</a:t>
            </a:r>
            <a:endParaRPr lang="en-US" sz="1100">
              <a:solidFill>
                <a:schemeClr val="bg2">
                  <a:lumMod val="10000"/>
                </a:schemeClr>
              </a:solidFill>
              <a:cs typeface="Calibri"/>
            </a:endParaRPr>
          </a:p>
        </p:txBody>
      </p:sp>
    </p:spTree>
    <p:extLst>
      <p:ext uri="{BB962C8B-B14F-4D97-AF65-F5344CB8AC3E}">
        <p14:creationId xmlns:p14="http://schemas.microsoft.com/office/powerpoint/2010/main" val="38527080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1E93D7-47F9-AD3B-32D5-C1696E27B5D3}"/>
              </a:ext>
            </a:extLst>
          </p:cNvPr>
          <p:cNvSpPr txBox="1">
            <a:spLocks/>
          </p:cNvSpPr>
          <p:nvPr/>
        </p:nvSpPr>
        <p:spPr>
          <a:xfrm>
            <a:off x="9856788" y="6212312"/>
            <a:ext cx="1969451" cy="259715"/>
          </a:xfrm>
          <a:prstGeom prst="rect">
            <a:avLst/>
          </a:prstGeom>
        </p:spPr>
        <p:txBody>
          <a:bodyPr vert="horz" lIns="0" tIns="0" rIns="0" bIns="0" rtlCol="0" anchor="b"/>
          <a:lstStyle>
            <a:defPPr>
              <a:defRPr lang="en-US"/>
            </a:defPPr>
            <a:lvl1pPr marL="0" algn="r" defTabSz="914400" rtl="0" eaLnBrk="1" latinLnBrk="0" hangingPunct="1">
              <a:defRPr lang="en-US" sz="1000" b="0" i="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10</a:t>
            </a:fld>
            <a:endParaRPr/>
          </a:p>
        </p:txBody>
      </p:sp>
      <p:sp>
        <p:nvSpPr>
          <p:cNvPr id="3" name="Title 12">
            <a:extLst>
              <a:ext uri="{FF2B5EF4-FFF2-40B4-BE49-F238E27FC236}">
                <a16:creationId xmlns:a16="http://schemas.microsoft.com/office/drawing/2014/main" id="{8949D949-E4B8-88A0-5E0F-8C99909FABCF}"/>
              </a:ext>
            </a:extLst>
          </p:cNvPr>
          <p:cNvSpPr txBox="1">
            <a:spLocks/>
          </p:cNvSpPr>
          <p:nvPr/>
        </p:nvSpPr>
        <p:spPr>
          <a:xfrm>
            <a:off x="365760" y="314325"/>
            <a:ext cx="11460480" cy="413808"/>
          </a:xfrm>
          <a:prstGeom prst="rect">
            <a:avLst/>
          </a:prstGeom>
        </p:spPr>
        <p:txBody>
          <a:bodyPr lIns="91440" tIns="45720" rIns="91440" bIns="45720" anchor="t"/>
          <a:lstStyle>
            <a:lvl1pPr algn="l" defTabSz="914377" rtl="0" eaLnBrk="1" latinLnBrk="0" hangingPunct="1">
              <a:lnSpc>
                <a:spcPct val="90000"/>
              </a:lnSpc>
              <a:spcBef>
                <a:spcPct val="0"/>
              </a:spcBef>
              <a:buNone/>
              <a:defRPr sz="2800" b="1" i="0" kern="1200" baseline="0">
                <a:solidFill>
                  <a:schemeClr val="tx1"/>
                </a:solidFill>
                <a:latin typeface="Arial" panose="020B0604020202020204" pitchFamily="34" charset="0"/>
                <a:ea typeface="+mj-ea"/>
                <a:cs typeface="Arial" panose="020B0604020202020204" pitchFamily="34" charset="0"/>
              </a:defRPr>
            </a:lvl1pPr>
          </a:lstStyle>
          <a:p>
            <a:pPr>
              <a:defRPr/>
            </a:pPr>
            <a:r>
              <a:rPr kumimoji="0" lang="en-US" sz="2400" b="1" i="0" u="none" strike="noStrike" kern="1200" cap="none" spc="0" normalizeH="0" baseline="0" noProof="0">
                <a:ln>
                  <a:noFill/>
                </a:ln>
                <a:solidFill>
                  <a:srgbClr val="201646"/>
                </a:solidFill>
                <a:effectLst/>
                <a:uLnTx/>
                <a:uFillTx/>
                <a:latin typeface="Arial"/>
                <a:ea typeface="+mj-ea"/>
                <a:cs typeface="Arial"/>
              </a:rPr>
              <a:t>Sudipta Mohapatra, </a:t>
            </a:r>
            <a:r>
              <a:rPr lang="en-US" sz="2400">
                <a:solidFill>
                  <a:srgbClr val="201646"/>
                </a:solidFill>
                <a:latin typeface="Arial"/>
                <a:cs typeface="Arial"/>
              </a:rPr>
              <a:t>Senior Lead Quality Engineer</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a:p>
            <a:pPr marL="0" marR="0" lvl="0" indent="0" algn="l" defTabSz="914377"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4" name="TextBox 3">
            <a:extLst>
              <a:ext uri="{FF2B5EF4-FFF2-40B4-BE49-F238E27FC236}">
                <a16:creationId xmlns:a16="http://schemas.microsoft.com/office/drawing/2014/main" id="{7B280682-AAD7-514F-2D78-43D2B00DEC60}"/>
              </a:ext>
            </a:extLst>
          </p:cNvPr>
          <p:cNvSpPr txBox="1"/>
          <p:nvPr/>
        </p:nvSpPr>
        <p:spPr>
          <a:xfrm>
            <a:off x="438318" y="830575"/>
            <a:ext cx="10974749" cy="6232475"/>
          </a:xfrm>
          <a:prstGeom prst="rect">
            <a:avLst/>
          </a:prstGeom>
          <a:noFill/>
        </p:spPr>
        <p:txBody>
          <a:bodyPr wrap="square" lIns="91440" tIns="45720" rIns="91440" bIns="45720" rtlCol="0" anchor="t">
            <a:spAutoFit/>
          </a:bodyPr>
          <a:lstStyle/>
          <a:p>
            <a:pPr eaLnBrk="0" fontAlgn="base" hangingPunct="0">
              <a:spcBef>
                <a:spcPts val="600"/>
              </a:spcBef>
              <a:spcAft>
                <a:spcPct val="0"/>
              </a:spcAft>
            </a:pPr>
            <a:r>
              <a:rPr lang="en-US" sz="1200" b="1"/>
              <a:t>Checkout: New Balance Athletics Inc.</a:t>
            </a:r>
          </a:p>
          <a:p>
            <a:pPr eaLnBrk="0" fontAlgn="base" hangingPunct="0">
              <a:spcBef>
                <a:spcPts val="600"/>
              </a:spcBef>
              <a:spcAft>
                <a:spcPct val="0"/>
              </a:spcAft>
            </a:pPr>
            <a:endParaRPr lang="en-US" sz="1200" b="1"/>
          </a:p>
          <a:p>
            <a:pPr algn="just" latinLnBrk="1"/>
            <a:r>
              <a:rPr lang="en-US" sz="1000"/>
              <a:t>New Balance is a major sports footwear and apparel manufacturer that sells products through online storefront in several countries. It also has physical stores in USA. </a:t>
            </a:r>
            <a:endParaRPr lang="en-IN" sz="1000"/>
          </a:p>
          <a:p>
            <a:r>
              <a:rPr lang="en-US" sz="1000"/>
              <a:t>This project involves both manual and automation testing of the storefront. Manual testing includes testing of the UI along with data flow to several upstream and downstream systems like Salesforce commerce cloud, Order management system (Deck Commerce), </a:t>
            </a:r>
            <a:r>
              <a:rPr lang="en-US" sz="1000" err="1"/>
              <a:t>Kount</a:t>
            </a:r>
            <a:r>
              <a:rPr lang="en-US" sz="1000"/>
              <a:t>, Adyen, Avalara Tax system, </a:t>
            </a:r>
            <a:r>
              <a:rPr lang="en-US" sz="1000" err="1"/>
              <a:t>Emarsys</a:t>
            </a:r>
            <a:r>
              <a:rPr lang="en-US" sz="1000"/>
              <a:t> etc.</a:t>
            </a:r>
          </a:p>
          <a:p>
            <a:endParaRPr lang="en-US" sz="1000"/>
          </a:p>
          <a:p>
            <a:pPr marL="171450" indent="-171450" algn="just" latinLnBrk="1">
              <a:buFont typeface="Arial" panose="020B0604020202020204" pitchFamily="34" charset="0"/>
              <a:buChar char="•"/>
              <a:tabLst>
                <a:tab pos="269875" algn="l"/>
              </a:tabLst>
            </a:pPr>
            <a:r>
              <a:rPr lang="en-US" sz="1000"/>
              <a:t>Review requirement documents, Epics, User stories, BRD etc.</a:t>
            </a:r>
          </a:p>
          <a:p>
            <a:pPr marL="171450" indent="-171450" algn="just" latinLnBrk="1">
              <a:buFont typeface="Arial" panose="020B0604020202020204" pitchFamily="34" charset="0"/>
              <a:buChar char="•"/>
              <a:tabLst>
                <a:tab pos="269875" algn="l"/>
              </a:tabLst>
            </a:pPr>
            <a:r>
              <a:rPr lang="en-US" sz="1000"/>
              <a:t>Creating Test cases, Test set, Test plan, Test execution for manual testing (web, mobile)</a:t>
            </a:r>
          </a:p>
          <a:p>
            <a:pPr marL="171450" indent="-171450" algn="just" latinLnBrk="1">
              <a:buFont typeface="Arial" panose="020B0604020202020204" pitchFamily="34" charset="0"/>
              <a:buChar char="•"/>
              <a:tabLst>
                <a:tab pos="269875" algn="l"/>
              </a:tabLst>
            </a:pPr>
            <a:r>
              <a:rPr lang="en-US" sz="1000"/>
              <a:t>Defect reporting using JIRA</a:t>
            </a:r>
          </a:p>
          <a:p>
            <a:pPr marL="171450" indent="-171450" algn="just" latinLnBrk="1">
              <a:buFont typeface="Arial" panose="020B0604020202020204" pitchFamily="34" charset="0"/>
              <a:buChar char="•"/>
              <a:tabLst>
                <a:tab pos="269875" algn="l"/>
              </a:tabLst>
            </a:pPr>
            <a:r>
              <a:rPr lang="en-US" sz="1000"/>
              <a:t>Using </a:t>
            </a:r>
            <a:r>
              <a:rPr lang="en-US" sz="1000" err="1"/>
              <a:t>Applitools</a:t>
            </a:r>
            <a:r>
              <a:rPr lang="en-US" sz="1000"/>
              <a:t> (AI-powered visual testing &amp; monitoring platform) for visual testing to identify GUI bugs easily and with greater speed.</a:t>
            </a:r>
          </a:p>
          <a:p>
            <a:pPr marL="171450" indent="-171450" algn="just" latinLnBrk="1">
              <a:buFont typeface="Arial" panose="020B0604020202020204" pitchFamily="34" charset="0"/>
              <a:buChar char="•"/>
              <a:tabLst>
                <a:tab pos="269875" algn="l"/>
              </a:tabLst>
            </a:pPr>
            <a:r>
              <a:rPr lang="en-US" sz="1000"/>
              <a:t>Being a part of daily stand-up calls, backlog grooming sessions, sprint planning, retrospective meetings etc.</a:t>
            </a:r>
          </a:p>
          <a:p>
            <a:pPr marL="171450" indent="-171450" algn="just" latinLnBrk="1">
              <a:buFont typeface="Arial" panose="020B0604020202020204" pitchFamily="34" charset="0"/>
              <a:buChar char="•"/>
              <a:tabLst>
                <a:tab pos="269875" algn="l"/>
              </a:tabLst>
            </a:pPr>
            <a:endParaRPr lang="en-US" sz="1100" b="1">
              <a:highlight>
                <a:srgbClr val="FFFF00"/>
              </a:highlight>
            </a:endParaRPr>
          </a:p>
          <a:p>
            <a:pPr eaLnBrk="0" fontAlgn="base" hangingPunct="0">
              <a:spcBef>
                <a:spcPts val="600"/>
              </a:spcBef>
              <a:spcAft>
                <a:spcPct val="0"/>
              </a:spcAft>
            </a:pPr>
            <a:r>
              <a:rPr lang="en-US" sz="1200" b="1"/>
              <a:t>Dubai Ports World: Cargoes Community System</a:t>
            </a:r>
          </a:p>
          <a:p>
            <a:pPr eaLnBrk="0" fontAlgn="base" hangingPunct="0">
              <a:spcBef>
                <a:spcPts val="600"/>
              </a:spcBef>
              <a:spcAft>
                <a:spcPct val="0"/>
              </a:spcAft>
            </a:pPr>
            <a:endParaRPr lang="en-US" sz="1200" b="1"/>
          </a:p>
          <a:p>
            <a:pPr algn="just" latinLnBrk="1"/>
            <a:r>
              <a:rPr lang="en-US" sz="1000"/>
              <a:t>DPW is building a software called Cargoes Community System for handling Sea Cargo, which they want to integrate with 72 terminals around the globe to track the entire inbound and outbound cargo and the associated processes. This project involves both manual and automation testing of the </a:t>
            </a:r>
            <a:r>
              <a:rPr lang="en-US" sz="1000" err="1"/>
              <a:t>Mawani</a:t>
            </a:r>
            <a:r>
              <a:rPr lang="en-US" sz="1000"/>
              <a:t> software</a:t>
            </a:r>
          </a:p>
          <a:p>
            <a:pPr marL="171450" indent="-171450" fontAlgn="base">
              <a:spcBef>
                <a:spcPts val="600"/>
              </a:spcBef>
              <a:spcAft>
                <a:spcPct val="0"/>
              </a:spcAft>
              <a:buFont typeface="Arial" panose="020B0604020202020204" pitchFamily="34" charset="0"/>
              <a:buChar char="•"/>
            </a:pPr>
            <a:r>
              <a:rPr lang="en-US" sz="1000"/>
              <a:t>Creating Test case, Test set, Test plan, Test execution for manual testing (web, mobile, APIs, and database systems)</a:t>
            </a:r>
            <a:endParaRPr lang="en-IN" sz="1000"/>
          </a:p>
          <a:p>
            <a:pPr marL="171450" lvl="0" indent="-171450" algn="just" latinLnBrk="1">
              <a:buFont typeface="Arial" panose="020B0604020202020204" pitchFamily="34" charset="0"/>
              <a:buChar char="•"/>
              <a:tabLst>
                <a:tab pos="269875" algn="l"/>
              </a:tabLst>
            </a:pPr>
            <a:r>
              <a:rPr lang="en-US" sz="1000"/>
              <a:t>Involved in manual testing of web application (integration testing, system testing, sanity testing, regression testing etc.)</a:t>
            </a:r>
            <a:endParaRPr lang="en-IN" sz="1000"/>
          </a:p>
          <a:p>
            <a:pPr marL="171450" lvl="0" indent="-171450" algn="just" latinLnBrk="1">
              <a:buFont typeface="Arial" panose="020B0604020202020204" pitchFamily="34" charset="0"/>
              <a:buChar char="•"/>
              <a:tabLst>
                <a:tab pos="269875" algn="l"/>
              </a:tabLst>
            </a:pPr>
            <a:r>
              <a:rPr lang="en-US" sz="1000"/>
              <a:t>Involved in manual testing of REST APIs using Postman tool, Swagger</a:t>
            </a:r>
            <a:endParaRPr lang="en-IN" sz="1000"/>
          </a:p>
          <a:p>
            <a:pPr marL="171450" lvl="0" indent="-171450" algn="just" latinLnBrk="1">
              <a:buFont typeface="Arial" panose="020B0604020202020204" pitchFamily="34" charset="0"/>
              <a:buChar char="•"/>
              <a:tabLst>
                <a:tab pos="269875" algn="l"/>
              </a:tabLst>
            </a:pPr>
            <a:r>
              <a:rPr lang="en-US" sz="1000"/>
              <a:t>Involved in manual testing of mobile applications using Sauce labs.</a:t>
            </a:r>
            <a:endParaRPr lang="en-IN" sz="1000"/>
          </a:p>
          <a:p>
            <a:pPr marL="171450" lvl="0" indent="-171450" algn="just" latinLnBrk="1">
              <a:buFont typeface="Arial" panose="020B0604020202020204" pitchFamily="34" charset="0"/>
              <a:buChar char="•"/>
              <a:tabLst>
                <a:tab pos="269875" algn="l"/>
              </a:tabLst>
            </a:pPr>
            <a:r>
              <a:rPr lang="en-US" sz="1000"/>
              <a:t>Involved in manual testing of Power BI reports</a:t>
            </a:r>
          </a:p>
          <a:p>
            <a:pPr marL="171450" lvl="0" indent="-171450" algn="just" latinLnBrk="1">
              <a:buFont typeface="Arial" panose="020B0604020202020204" pitchFamily="34" charset="0"/>
              <a:buChar char="•"/>
              <a:tabLst>
                <a:tab pos="269875" algn="l"/>
              </a:tabLst>
            </a:pPr>
            <a:r>
              <a:rPr lang="en-US" sz="1000"/>
              <a:t>Defect reporting using JIRA</a:t>
            </a:r>
            <a:endParaRPr lang="en-IN" sz="1000"/>
          </a:p>
          <a:p>
            <a:pPr marL="171450" lvl="0" indent="-171450" algn="just" latinLnBrk="1">
              <a:buFont typeface="Arial" panose="020B0604020202020204" pitchFamily="34" charset="0"/>
              <a:buChar char="•"/>
              <a:tabLst>
                <a:tab pos="269875" algn="l"/>
              </a:tabLst>
            </a:pPr>
            <a:r>
              <a:rPr lang="en-US" sz="1000"/>
              <a:t>Interacting with the Clients (Terminal Operator technical team) for testing integration between N4 systems and CCS system.</a:t>
            </a:r>
            <a:endParaRPr lang="en-IN" sz="1000"/>
          </a:p>
          <a:p>
            <a:pPr marL="171450" lvl="0" indent="-171450" algn="just" latinLnBrk="1">
              <a:buFont typeface="Arial" panose="020B0604020202020204" pitchFamily="34" charset="0"/>
              <a:buChar char="•"/>
              <a:tabLst>
                <a:tab pos="269875" algn="l"/>
              </a:tabLst>
            </a:pPr>
            <a:r>
              <a:rPr lang="en-US" sz="1000"/>
              <a:t>Attending daily stand-up calls and giving updates to stakeholders</a:t>
            </a:r>
            <a:endParaRPr lang="en-IN" sz="1000"/>
          </a:p>
          <a:p>
            <a:pPr marL="171450" lvl="0" indent="-171450" algn="just" latinLnBrk="1">
              <a:buFont typeface="Arial" panose="020B0604020202020204" pitchFamily="34" charset="0"/>
              <a:buChar char="•"/>
              <a:tabLst>
                <a:tab pos="269875" algn="l"/>
              </a:tabLst>
            </a:pPr>
            <a:r>
              <a:rPr lang="en-US" sz="1000"/>
              <a:t>Collaborate to define, document, improve and automate processes, track issues to resolution and document changes</a:t>
            </a:r>
            <a:endParaRPr lang="en-IN" sz="1000"/>
          </a:p>
          <a:p>
            <a:pPr marL="171450" indent="-171450" algn="just" latinLnBrk="1">
              <a:buFont typeface="Arial" panose="020B0604020202020204" pitchFamily="34" charset="0"/>
              <a:buChar char="•"/>
              <a:tabLst>
                <a:tab pos="269875" algn="l"/>
              </a:tabLst>
            </a:pPr>
            <a:r>
              <a:rPr lang="en-US" sz="1000"/>
              <a:t>Participate in scheduled and ad-hoc deployment activities during business, and off-hours as necessary</a:t>
            </a:r>
          </a:p>
          <a:p>
            <a:pPr marL="171450" indent="-171450" algn="just" latinLnBrk="1">
              <a:buFont typeface="Arial" panose="020B0604020202020204" pitchFamily="34" charset="0"/>
              <a:buChar char="•"/>
              <a:tabLst>
                <a:tab pos="269875" algn="l"/>
              </a:tabLst>
            </a:pPr>
            <a:endParaRPr lang="en-US" sz="1100" b="1">
              <a:highlight>
                <a:srgbClr val="FFFF00"/>
              </a:highlight>
            </a:endParaRPr>
          </a:p>
          <a:p>
            <a:pPr eaLnBrk="0" fontAlgn="base" hangingPunct="0">
              <a:spcBef>
                <a:spcPts val="600"/>
              </a:spcBef>
              <a:spcAft>
                <a:spcPct val="0"/>
              </a:spcAft>
            </a:pPr>
            <a:r>
              <a:rPr lang="en-US" sz="1200" b="1"/>
              <a:t>Anthem: PIMS(Payment Innovation Management System).</a:t>
            </a:r>
          </a:p>
          <a:p>
            <a:pPr fontAlgn="base">
              <a:spcBef>
                <a:spcPts val="600"/>
              </a:spcBef>
              <a:spcAft>
                <a:spcPct val="0"/>
              </a:spcAft>
            </a:pPr>
            <a:r>
              <a:rPr lang="en-US" sz="1000"/>
              <a:t>The PIMS Project is about Automation Testing of the various Health Insurance Sections of Anthem.</a:t>
            </a:r>
            <a:endParaRPr lang="en-IN" sz="1000"/>
          </a:p>
          <a:p>
            <a:pPr marL="171450" lvl="0" indent="-171450" algn="just" latinLnBrk="1">
              <a:buFont typeface="Arial" panose="020B0604020202020204" pitchFamily="34" charset="0"/>
              <a:buChar char="•"/>
            </a:pPr>
            <a:r>
              <a:rPr lang="en-US" sz="1000"/>
              <a:t>Creating cucumber (Gherkin Language) test cases in Eclipse</a:t>
            </a:r>
            <a:endParaRPr lang="en-IN" sz="1000"/>
          </a:p>
          <a:p>
            <a:pPr marL="171450" lvl="0" indent="-171450" algn="just" latinLnBrk="1">
              <a:buFont typeface="Arial" panose="020B0604020202020204" pitchFamily="34" charset="0"/>
              <a:buChar char="•"/>
            </a:pPr>
            <a:r>
              <a:rPr lang="en-US" sz="1000"/>
              <a:t>Creating selenium automation scripts for the cucumber test cases in Eclipse using java language</a:t>
            </a:r>
            <a:endParaRPr lang="en-IN" sz="1000"/>
          </a:p>
          <a:p>
            <a:pPr marL="171450" lvl="0" indent="-171450" algn="just" latinLnBrk="1">
              <a:buFont typeface="Arial" panose="020B0604020202020204" pitchFamily="34" charset="0"/>
              <a:buChar char="•"/>
            </a:pPr>
            <a:r>
              <a:rPr lang="en-US" sz="1000"/>
              <a:t>Executing scripts in Eclipse (Individual run using Test Runner and Batch run using POM.xml)</a:t>
            </a:r>
            <a:endParaRPr lang="en-IN" sz="1000"/>
          </a:p>
          <a:p>
            <a:pPr marL="171450" lvl="0" indent="-171450" algn="just" latinLnBrk="1">
              <a:buFont typeface="Arial" panose="020B0604020202020204" pitchFamily="34" charset="0"/>
              <a:buChar char="•"/>
            </a:pPr>
            <a:r>
              <a:rPr lang="en-US" sz="1000"/>
              <a:t>Generating Cucumber reports and sending to stakeholders.</a:t>
            </a:r>
            <a:endParaRPr lang="en-IN" sz="1000"/>
          </a:p>
          <a:p>
            <a:pPr marL="171450" lvl="0" indent="-171450" algn="just" latinLnBrk="1">
              <a:buFont typeface="Arial" panose="020B0604020202020204" pitchFamily="34" charset="0"/>
              <a:buChar char="•"/>
            </a:pPr>
            <a:r>
              <a:rPr lang="en-US" sz="1000"/>
              <a:t>Attending Scrum calls and giving updates to stakeholders</a:t>
            </a:r>
            <a:endParaRPr lang="en-IN" sz="1000"/>
          </a:p>
          <a:p>
            <a:pPr marL="171450" indent="-171450">
              <a:buFont typeface="Arial" panose="020B0604020202020204" pitchFamily="34" charset="0"/>
              <a:buChar char="•"/>
            </a:pPr>
            <a:r>
              <a:rPr lang="en-US" sz="1000"/>
              <a:t>Tracking Defects in JIRA</a:t>
            </a:r>
          </a:p>
        </p:txBody>
      </p:sp>
    </p:spTree>
    <p:extLst>
      <p:ext uri="{BB962C8B-B14F-4D97-AF65-F5344CB8AC3E}">
        <p14:creationId xmlns:p14="http://schemas.microsoft.com/office/powerpoint/2010/main" val="17772610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D47AFD4-C736-8668-5115-780B593F672A}"/>
              </a:ext>
            </a:extLst>
          </p:cNvPr>
          <p:cNvSpPr/>
          <p:nvPr/>
        </p:nvSpPr>
        <p:spPr>
          <a:xfrm>
            <a:off x="133885" y="538016"/>
            <a:ext cx="3825595" cy="630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 name="Slide Number Placeholder 1">
            <a:extLst>
              <a:ext uri="{FF2B5EF4-FFF2-40B4-BE49-F238E27FC236}">
                <a16:creationId xmlns:a16="http://schemas.microsoft.com/office/drawing/2014/main" id="{1E0AF313-A3CD-391B-E723-F33DBD0582F2}"/>
              </a:ext>
            </a:extLst>
          </p:cNvPr>
          <p:cNvSpPr txBox="1">
            <a:spLocks/>
          </p:cNvSpPr>
          <p:nvPr/>
        </p:nvSpPr>
        <p:spPr>
          <a:xfrm>
            <a:off x="9856788" y="6212312"/>
            <a:ext cx="1969451" cy="259715"/>
          </a:xfrm>
          <a:prstGeom prst="rect">
            <a:avLst/>
          </a:prstGeom>
        </p:spPr>
        <p:txBody>
          <a:bodyPr vert="horz" lIns="0" tIns="0" rIns="0" bIns="0" rtlCol="0" anchor="b"/>
          <a:lstStyle>
            <a:defPPr>
              <a:defRPr lang="en-US"/>
            </a:defPPr>
            <a:lvl1pPr marL="0" algn="r" defTabSz="914400" rtl="0" eaLnBrk="1" latinLnBrk="0" hangingPunct="1">
              <a:defRPr lang="en-US" sz="1000" b="0" i="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11</a:t>
            </a:fld>
            <a:endParaRPr/>
          </a:p>
        </p:txBody>
      </p:sp>
      <p:sp>
        <p:nvSpPr>
          <p:cNvPr id="4" name="Title 12">
            <a:extLst>
              <a:ext uri="{FF2B5EF4-FFF2-40B4-BE49-F238E27FC236}">
                <a16:creationId xmlns:a16="http://schemas.microsoft.com/office/drawing/2014/main" id="{4EC46594-1320-8B3C-6766-AAD2B8817994}"/>
              </a:ext>
            </a:extLst>
          </p:cNvPr>
          <p:cNvSpPr txBox="1">
            <a:spLocks/>
          </p:cNvSpPr>
          <p:nvPr/>
        </p:nvSpPr>
        <p:spPr>
          <a:xfrm>
            <a:off x="365760" y="124208"/>
            <a:ext cx="11460480" cy="413808"/>
          </a:xfrm>
          <a:prstGeom prst="rect">
            <a:avLst/>
          </a:prstGeom>
        </p:spPr>
        <p:txBody>
          <a:bodyPr lIns="91440" tIns="45720" rIns="91440" bIns="45720" anchor="t"/>
          <a:lstStyle>
            <a:lvl1pPr algn="l" defTabSz="914377" rtl="0" eaLnBrk="1" latinLnBrk="0" hangingPunct="1">
              <a:lnSpc>
                <a:spcPct val="90000"/>
              </a:lnSpc>
              <a:spcBef>
                <a:spcPct val="0"/>
              </a:spcBef>
              <a:buNone/>
              <a:defRPr sz="2800" b="1" i="0" kern="1200" baseline="0">
                <a:solidFill>
                  <a:schemeClr val="tx1"/>
                </a:solidFill>
                <a:latin typeface="Arial" panose="020B0604020202020204" pitchFamily="34" charset="0"/>
                <a:ea typeface="+mj-ea"/>
                <a:cs typeface="Arial" panose="020B0604020202020204" pitchFamily="34" charset="0"/>
              </a:defRPr>
            </a:lvl1pPr>
          </a:lstStyle>
          <a:p>
            <a:pPr>
              <a:defRPr/>
            </a:pPr>
            <a:r>
              <a:rPr kumimoji="0" lang="en-US" sz="2400" b="1" i="0" u="none" strike="noStrike" kern="1200" cap="none" spc="0" normalizeH="0" baseline="0" noProof="0">
                <a:ln>
                  <a:noFill/>
                </a:ln>
                <a:solidFill>
                  <a:srgbClr val="201646"/>
                </a:solidFill>
                <a:effectLst/>
                <a:uLnTx/>
                <a:uFillTx/>
                <a:latin typeface="Arial"/>
                <a:ea typeface="+mj-ea"/>
                <a:cs typeface="Arial"/>
              </a:rPr>
              <a:t>Rakshit Sharma, </a:t>
            </a:r>
            <a:r>
              <a:rPr lang="en-US" sz="2400">
                <a:solidFill>
                  <a:srgbClr val="201646"/>
                </a:solidFill>
                <a:latin typeface="Arial"/>
                <a:cs typeface="Arial"/>
              </a:rPr>
              <a:t>Salesforce Solution Architect</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5" name="TextBox 4">
            <a:extLst>
              <a:ext uri="{FF2B5EF4-FFF2-40B4-BE49-F238E27FC236}">
                <a16:creationId xmlns:a16="http://schemas.microsoft.com/office/drawing/2014/main" id="{AA5A0699-6A45-E403-F0F5-CFF910060C30}"/>
              </a:ext>
            </a:extLst>
          </p:cNvPr>
          <p:cNvSpPr txBox="1"/>
          <p:nvPr/>
        </p:nvSpPr>
        <p:spPr>
          <a:xfrm>
            <a:off x="231444" y="2114370"/>
            <a:ext cx="3360701" cy="1461939"/>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dirty="0">
                <a:ln>
                  <a:noFill/>
                </a:ln>
                <a:solidFill>
                  <a:srgbClr val="00B050"/>
                </a:solidFill>
                <a:effectLst/>
                <a:uLnTx/>
                <a:uFillTx/>
                <a:ea typeface="+mn-ea"/>
                <a:cs typeface="+mn-cs"/>
              </a:rPr>
              <a:t>Core Skill Sets</a:t>
            </a:r>
            <a:endParaRPr kumimoji="0" lang="en-IN" sz="1200" b="0" i="0" u="none" strike="noStrike" kern="1200" cap="none" spc="0" normalizeH="0" baseline="0" noProof="0" dirty="0">
              <a:ln>
                <a:noFill/>
              </a:ln>
              <a:solidFill>
                <a:srgbClr val="00B050"/>
              </a:solidFill>
              <a:effectLst/>
              <a:uLnTx/>
              <a:uFillTx/>
              <a:ea typeface="+mn-ea"/>
              <a:cs typeface="+mn-cs"/>
            </a:endParaRPr>
          </a:p>
          <a:p>
            <a:pPr marL="171450" indent="-171450">
              <a:buFont typeface="Arial" panose="020B0604020202020204" pitchFamily="34" charset="0"/>
              <a:buChar char="•"/>
              <a:defRPr/>
            </a:pPr>
            <a:r>
              <a:rPr lang="en-US" sz="1100" dirty="0">
                <a:solidFill>
                  <a:schemeClr val="accent1">
                    <a:lumMod val="50000"/>
                  </a:schemeClr>
                </a:solidFill>
                <a:ea typeface="+mn-lt"/>
                <a:cs typeface="+mn-lt"/>
              </a:rPr>
              <a:t>Salesforce Solution Architect with 8 years of industry experience including: </a:t>
            </a:r>
            <a:r>
              <a:rPr lang="en-IN" sz="1100" dirty="0">
                <a:solidFill>
                  <a:schemeClr val="accent1">
                    <a:lumMod val="50000"/>
                  </a:schemeClr>
                </a:solidFill>
                <a:ea typeface="+mn-lt"/>
                <a:cs typeface="+mn-lt"/>
              </a:rPr>
              <a:t>Salesforce CPQ | Salesforce Billing | Sales Cloud | Service Cloud | Digital Experience | Conga Document Generation | Apex | Flows | Integrations | Salesforce DX | Lightning | Jira| Azure DevOps | GitHub | Gearset |Copado | DocuSign | Process flows | APIs</a:t>
            </a:r>
          </a:p>
        </p:txBody>
      </p:sp>
      <p:sp>
        <p:nvSpPr>
          <p:cNvPr id="6" name="TextBox 5">
            <a:extLst>
              <a:ext uri="{FF2B5EF4-FFF2-40B4-BE49-F238E27FC236}">
                <a16:creationId xmlns:a16="http://schemas.microsoft.com/office/drawing/2014/main" id="{B79DA508-73A7-5318-D8C5-CACF3121459B}"/>
              </a:ext>
            </a:extLst>
          </p:cNvPr>
          <p:cNvSpPr txBox="1"/>
          <p:nvPr/>
        </p:nvSpPr>
        <p:spPr>
          <a:xfrm>
            <a:off x="4095370" y="759275"/>
            <a:ext cx="7544633" cy="3046988"/>
          </a:xfrm>
          <a:prstGeom prst="rect">
            <a:avLst/>
          </a:prstGeom>
          <a:noFill/>
        </p:spPr>
        <p:txBody>
          <a:bodyPr wrap="square" lIns="91440" tIns="45720" rIns="91440" bIns="45720" rtlCol="0" anchor="t">
            <a:spAutoFit/>
          </a:bodyPr>
          <a:lstStyle/>
          <a:p>
            <a:pPr marL="628650" lvl="1" indent="-171450">
              <a:buFont typeface="Arial" panose="020B0604020202020204" pitchFamily="34" charset="0"/>
              <a:buChar char="•"/>
            </a:pPr>
            <a:r>
              <a:rPr lang="en-US" sz="1200" dirty="0"/>
              <a:t>Collaborate with cross functional teams including sales, finance, IT, and business stakeholders to gather requirements, prioritize initiatives, and align CPQ &amp; Billing solutions with business goals and objectives.</a:t>
            </a:r>
          </a:p>
          <a:p>
            <a:pPr marL="628650" lvl="1" indent="-171450">
              <a:buFont typeface="Arial" panose="020B0604020202020204" pitchFamily="34" charset="0"/>
              <a:buChar char="•"/>
            </a:pPr>
            <a:r>
              <a:rPr lang="en-US" sz="1200" dirty="0"/>
              <a:t>Provided expertise for projects in diverse environments including NA, Europe, and APAC.</a:t>
            </a:r>
          </a:p>
          <a:p>
            <a:pPr marL="628650" lvl="1" indent="-171450">
              <a:buFont typeface="Arial" panose="020B0604020202020204" pitchFamily="34" charset="0"/>
              <a:buChar char="•"/>
            </a:pPr>
            <a:r>
              <a:rPr lang="en-US" sz="1200" dirty="0"/>
              <a:t>Experience of implementing solutions in different industries – Hi-Tech, Retail, Network Security, Healthcare and Consumer Lifestyle.</a:t>
            </a:r>
          </a:p>
          <a:p>
            <a:pPr marL="628650" lvl="1" indent="-171450">
              <a:buFont typeface="Arial" panose="020B0604020202020204" pitchFamily="34" charset="0"/>
              <a:buChar char="•"/>
            </a:pPr>
            <a:r>
              <a:rPr lang="en-US" sz="1200" dirty="0"/>
              <a:t>Involved in various stages of Software Development Life Cycle including analysis, requirement gathering, development, configuration, enhancements, testing, deployment, and maintenance of applications.</a:t>
            </a:r>
          </a:p>
          <a:p>
            <a:pPr marL="628650" lvl="1" indent="-171450">
              <a:buFont typeface="Arial" panose="020B0604020202020204" pitchFamily="34" charset="0"/>
              <a:buChar char="•"/>
            </a:pPr>
            <a:r>
              <a:rPr lang="en-US" sz="1200" dirty="0"/>
              <a:t> Expertise in designing and optimizing the Salesforce data model for CPQ and Billing applications, including custom objects, fields, relationships, and validation rules.</a:t>
            </a:r>
          </a:p>
          <a:p>
            <a:pPr marL="628650" lvl="1" indent="-171450">
              <a:buFont typeface="Arial" panose="020B0604020202020204" pitchFamily="34" charset="0"/>
              <a:buChar char="•"/>
            </a:pPr>
            <a:r>
              <a:rPr lang="en-US" sz="1200" dirty="0"/>
              <a:t>Proficient in defining billing, invoicing, and subscription management in Salesforce to automate the billing process and improve revenue recognition with strong knowledge of integrating with other systems such as ERP and payment gateways.</a:t>
            </a:r>
          </a:p>
          <a:p>
            <a:pPr marL="628650" lvl="1" indent="-171450">
              <a:buFont typeface="Arial" panose="020B0604020202020204" pitchFamily="34" charset="0"/>
              <a:buChar char="•"/>
            </a:pPr>
            <a:r>
              <a:rPr lang="en-US" sz="1200" dirty="0"/>
              <a:t>Understanding of Salesforce security best practices, including role hierarchy, profiles, permission sets, and sharing settings to ensure data privacy and compliance with regulatory requirements.</a:t>
            </a:r>
          </a:p>
          <a:p>
            <a:pPr marL="628650" lvl="1" indent="-171450">
              <a:buFont typeface="Arial" panose="020B0604020202020204" pitchFamily="34" charset="0"/>
              <a:buChar char="•"/>
            </a:pPr>
            <a:r>
              <a:rPr lang="en-US" sz="1200" dirty="0"/>
              <a:t>Proficient in building custom reports and dashboards in Salesforce to track key performance indicators, monitor sales pipeline, and analyze billing metrics for business insights.</a:t>
            </a:r>
          </a:p>
        </p:txBody>
      </p:sp>
      <p:sp>
        <p:nvSpPr>
          <p:cNvPr id="7" name="TextBox 6">
            <a:extLst>
              <a:ext uri="{FF2B5EF4-FFF2-40B4-BE49-F238E27FC236}">
                <a16:creationId xmlns:a16="http://schemas.microsoft.com/office/drawing/2014/main" id="{69623C56-C752-7032-6DC2-E56EE5E19750}"/>
              </a:ext>
            </a:extLst>
          </p:cNvPr>
          <p:cNvSpPr txBox="1"/>
          <p:nvPr/>
        </p:nvSpPr>
        <p:spPr>
          <a:xfrm>
            <a:off x="293317" y="3628287"/>
            <a:ext cx="3429585" cy="1723549"/>
          </a:xfrm>
          <a:prstGeom prst="rect">
            <a:avLst/>
          </a:prstGeom>
          <a:noFill/>
        </p:spPr>
        <p:txBody>
          <a:bodyPr wrap="square" lIns="91440" tIns="45720" rIns="91440" bIns="45720" rtlCol="0" anchor="t">
            <a:spAutoFit/>
          </a:bodyPr>
          <a:lstStyle/>
          <a:p>
            <a:pPr>
              <a:defRPr/>
            </a:pPr>
            <a:r>
              <a:rPr lang="en-IN" sz="1100" b="1">
                <a:solidFill>
                  <a:srgbClr val="00B050"/>
                </a:solidFill>
              </a:rPr>
              <a:t>Certifications</a:t>
            </a:r>
          </a:p>
          <a:p>
            <a:pPr indent="-285750">
              <a:buFont typeface="Arial" panose="020B0604020202020204" pitchFamily="34" charset="0"/>
              <a:buChar char="•"/>
              <a:defRPr/>
            </a:pPr>
            <a:r>
              <a:rPr lang="en-US" sz="1100">
                <a:solidFill>
                  <a:srgbClr val="000000"/>
                </a:solidFill>
              </a:rPr>
              <a:t>Salesforce Certified Administrator</a:t>
            </a:r>
          </a:p>
          <a:p>
            <a:pPr indent="-285750">
              <a:buFont typeface="Arial" panose="020B0604020202020204" pitchFamily="34" charset="0"/>
              <a:buChar char="•"/>
              <a:defRPr/>
            </a:pPr>
            <a:r>
              <a:rPr lang="en-US" sz="1100">
                <a:solidFill>
                  <a:srgbClr val="000000"/>
                </a:solidFill>
              </a:rPr>
              <a:t>Salesforce Certified App Builder</a:t>
            </a:r>
          </a:p>
          <a:p>
            <a:pPr indent="-285750">
              <a:buFont typeface="Arial" panose="020B0604020202020204" pitchFamily="34" charset="0"/>
              <a:buChar char="•"/>
              <a:defRPr/>
            </a:pPr>
            <a:r>
              <a:rPr lang="en-US" sz="1100">
                <a:solidFill>
                  <a:srgbClr val="000000"/>
                </a:solidFill>
              </a:rPr>
              <a:t>Salesforce Certified Platform Developer I</a:t>
            </a:r>
            <a:endParaRPr lang="en-IN" sz="1100">
              <a:solidFill>
                <a:srgbClr val="000000"/>
              </a:solidFill>
              <a:cs typeface="Calibri"/>
            </a:endParaRPr>
          </a:p>
          <a:p>
            <a:pPr indent="-285750">
              <a:buFont typeface="Arial" panose="020B0604020202020204" pitchFamily="34" charset="0"/>
              <a:buChar char="•"/>
              <a:defRPr/>
            </a:pPr>
            <a:r>
              <a:rPr lang="en-IN" sz="1100">
                <a:solidFill>
                  <a:srgbClr val="000000"/>
                </a:solidFill>
              </a:rPr>
              <a:t>CPQ Specialist Certification  </a:t>
            </a:r>
          </a:p>
          <a:p>
            <a:pPr indent="-285750">
              <a:buFont typeface="Arial" panose="020B0604020202020204" pitchFamily="34" charset="0"/>
              <a:buChar char="•"/>
              <a:defRPr/>
            </a:pPr>
            <a:r>
              <a:rPr lang="en-IN" sz="1100">
                <a:solidFill>
                  <a:srgbClr val="000000"/>
                </a:solidFill>
              </a:rPr>
              <a:t>Apttus CPQ 201</a:t>
            </a:r>
          </a:p>
          <a:p>
            <a:pPr indent="-285750">
              <a:buFont typeface="Arial" panose="020B0604020202020204" pitchFamily="34" charset="0"/>
              <a:buChar char="•"/>
              <a:defRPr/>
            </a:pPr>
            <a:endParaRPr lang="en-IN"/>
          </a:p>
          <a:p>
            <a:pPr marL="285750" lvl="0" indent="-285750">
              <a:buFont typeface="Arial" panose="020B0604020202020204" pitchFamily="34" charset="0"/>
              <a:buChar char="•"/>
              <a:defRPr/>
            </a:pPr>
            <a:endParaRPr lang="en-IN" sz="1100" i="1">
              <a:solidFill>
                <a:prstClr val="black"/>
              </a:solidFill>
            </a:endParaRPr>
          </a:p>
          <a:p>
            <a:pPr marL="285750" lvl="0" indent="-285750">
              <a:buFont typeface="Arial" panose="020B0604020202020204" pitchFamily="34" charset="0"/>
              <a:buChar char="•"/>
              <a:defRPr/>
            </a:pPr>
            <a:endParaRPr lang="en-IN" sz="1100" i="1">
              <a:solidFill>
                <a:prstClr val="black"/>
              </a:solidFill>
            </a:endParaRPr>
          </a:p>
        </p:txBody>
      </p:sp>
      <p:cxnSp>
        <p:nvCxnSpPr>
          <p:cNvPr id="8" name="Straight Connector 7">
            <a:extLst>
              <a:ext uri="{FF2B5EF4-FFF2-40B4-BE49-F238E27FC236}">
                <a16:creationId xmlns:a16="http://schemas.microsoft.com/office/drawing/2014/main" id="{FB108DCE-F936-8A0E-6F01-1FD4E318DAF8}"/>
              </a:ext>
            </a:extLst>
          </p:cNvPr>
          <p:cNvCxnSpPr/>
          <p:nvPr/>
        </p:nvCxnSpPr>
        <p:spPr>
          <a:xfrm>
            <a:off x="3823589" y="585626"/>
            <a:ext cx="0" cy="5764427"/>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9" name="TextBox 8">
            <a:extLst>
              <a:ext uri="{FF2B5EF4-FFF2-40B4-BE49-F238E27FC236}">
                <a16:creationId xmlns:a16="http://schemas.microsoft.com/office/drawing/2014/main" id="{E012DE3A-FCCF-E56C-4F82-BAF373ED708A}"/>
              </a:ext>
            </a:extLst>
          </p:cNvPr>
          <p:cNvSpPr txBox="1"/>
          <p:nvPr/>
        </p:nvSpPr>
        <p:spPr>
          <a:xfrm>
            <a:off x="1741217" y="1084428"/>
            <a:ext cx="2218263" cy="688715"/>
          </a:xfrm>
          <a:prstGeom prst="rect">
            <a:avLst/>
          </a:prstGeom>
          <a:noFill/>
        </p:spPr>
        <p:txBody>
          <a:bodyPr wrap="square" lIns="91440" tIns="45720" rIns="91440" bIns="45720" rtlCol="0" anchor="t">
            <a:spAutoFit/>
          </a:bodyPr>
          <a:lstStyle/>
          <a:p>
            <a:pPr>
              <a:lnSpc>
                <a:spcPts val="1600"/>
              </a:lnSpc>
              <a:spcBef>
                <a:spcPts val="0"/>
              </a:spcBef>
            </a:pPr>
            <a:r>
              <a:rPr lang="en-US" sz="1100" b="1">
                <a:cs typeface="Calibri"/>
                <a:hlinkClick r:id="rId2"/>
              </a:rPr>
              <a:t>rakshit.sharma@brillio.com</a:t>
            </a:r>
            <a:endParaRPr lang="en-US"/>
          </a:p>
          <a:p>
            <a:pPr>
              <a:lnSpc>
                <a:spcPts val="1600"/>
              </a:lnSpc>
            </a:pPr>
            <a:r>
              <a:rPr lang="en-US" sz="1100" b="1">
                <a:solidFill>
                  <a:srgbClr val="000000"/>
                </a:solidFill>
                <a:latin typeface="Calibri"/>
                <a:ea typeface="Calibri"/>
                <a:cs typeface="Calibri"/>
              </a:rPr>
              <a:t>Toronto, Canada</a:t>
            </a:r>
          </a:p>
          <a:p>
            <a:pPr>
              <a:lnSpc>
                <a:spcPts val="1600"/>
              </a:lnSpc>
            </a:pPr>
            <a:endParaRPr lang="en-US" sz="1100" b="1">
              <a:solidFill>
                <a:srgbClr val="201646"/>
              </a:solidFill>
              <a:latin typeface="Arial"/>
              <a:ea typeface="+mj-ea"/>
              <a:cs typeface="Arial"/>
            </a:endParaRPr>
          </a:p>
        </p:txBody>
      </p:sp>
      <p:sp>
        <p:nvSpPr>
          <p:cNvPr id="10" name="TextBox 9">
            <a:extLst>
              <a:ext uri="{FF2B5EF4-FFF2-40B4-BE49-F238E27FC236}">
                <a16:creationId xmlns:a16="http://schemas.microsoft.com/office/drawing/2014/main" id="{87610716-5FC1-0B73-7778-25C4FB3A2987}"/>
              </a:ext>
            </a:extLst>
          </p:cNvPr>
          <p:cNvSpPr txBox="1"/>
          <p:nvPr/>
        </p:nvSpPr>
        <p:spPr>
          <a:xfrm>
            <a:off x="284340" y="4747795"/>
            <a:ext cx="3317240" cy="938719"/>
          </a:xfrm>
          <a:prstGeom prst="rect">
            <a:avLst/>
          </a:prstGeom>
          <a:noFill/>
        </p:spPr>
        <p:txBody>
          <a:bodyPr wrap="square" lIns="91440" tIns="45720" rIns="91440" bIns="45720" rtlCol="0" anchor="t">
            <a:spAutoFit/>
          </a:bodyPr>
          <a:lstStyle/>
          <a:p>
            <a:pPr>
              <a:defRPr/>
            </a:pPr>
            <a:r>
              <a:rPr lang="en-IN" sz="1100" b="1">
                <a:solidFill>
                  <a:srgbClr val="00B050"/>
                </a:solidFill>
              </a:rPr>
              <a:t>Recent Roles</a:t>
            </a:r>
            <a:endParaRPr kumimoji="0" lang="en-IN" sz="1100" b="0" i="0" u="none" strike="noStrike" kern="1200" cap="none" spc="0" normalizeH="0" baseline="0" noProof="0">
              <a:ln>
                <a:noFill/>
              </a:ln>
              <a:solidFill>
                <a:srgbClr val="00B050"/>
              </a:solidFill>
              <a:effectLst/>
              <a:uLnTx/>
              <a:uFillTx/>
              <a:ea typeface="+mn-ea"/>
              <a:cs typeface="+mn-cs"/>
            </a:endParaRPr>
          </a:p>
          <a:p>
            <a:pPr marL="118745" indent="-118745">
              <a:buFont typeface="Arial" panose="020B0604020202020204" pitchFamily="34" charset="0"/>
              <a:buChar char="•"/>
            </a:pPr>
            <a:r>
              <a:rPr lang="en-US" sz="1100">
                <a:solidFill>
                  <a:schemeClr val="bg2">
                    <a:lumMod val="10000"/>
                  </a:schemeClr>
                </a:solidFill>
                <a:cs typeface="Arial"/>
              </a:rPr>
              <a:t>Salesforce CPQ &amp; Billing Solution Architect</a:t>
            </a:r>
            <a:endParaRPr lang="en-US" sz="1100">
              <a:solidFill>
                <a:schemeClr val="bg2">
                  <a:lumMod val="10000"/>
                </a:schemeClr>
              </a:solidFill>
              <a:cs typeface="Arial" panose="020B0604020202020204" pitchFamily="34" charset="0"/>
            </a:endParaRPr>
          </a:p>
          <a:p>
            <a:pPr marL="118745" indent="-118745">
              <a:buFont typeface="Arial" panose="020B0604020202020204" pitchFamily="34" charset="0"/>
              <a:buChar char="•"/>
            </a:pPr>
            <a:r>
              <a:rPr lang="en-US" sz="1100">
                <a:solidFill>
                  <a:schemeClr val="bg2">
                    <a:lumMod val="10000"/>
                  </a:schemeClr>
                </a:solidFill>
                <a:cs typeface="Arial"/>
              </a:rPr>
              <a:t>Salesforce CPQ Specialist</a:t>
            </a:r>
            <a:endParaRPr lang="en-US" sz="1100">
              <a:solidFill>
                <a:schemeClr val="bg2">
                  <a:lumMod val="10000"/>
                </a:schemeClr>
              </a:solidFill>
              <a:ea typeface="Calibri"/>
              <a:cs typeface="Arial"/>
            </a:endParaRPr>
          </a:p>
          <a:p>
            <a:pPr marL="118745" indent="-118745">
              <a:buFont typeface="Arial" panose="020B0604020202020204" pitchFamily="34" charset="0"/>
              <a:buChar char="•"/>
            </a:pPr>
            <a:r>
              <a:rPr lang="en-US" sz="1100">
                <a:solidFill>
                  <a:schemeClr val="bg2">
                    <a:lumMod val="10000"/>
                  </a:schemeClr>
                </a:solidFill>
                <a:cs typeface="Arial"/>
              </a:rPr>
              <a:t>Salesforce Technical Lead</a:t>
            </a:r>
          </a:p>
          <a:p>
            <a:pPr marL="118745" indent="-118745">
              <a:buFont typeface="Arial" panose="020B0604020202020204" pitchFamily="34" charset="0"/>
              <a:buChar char="•"/>
            </a:pPr>
            <a:r>
              <a:rPr lang="en-US" sz="1100">
                <a:solidFill>
                  <a:schemeClr val="bg2">
                    <a:lumMod val="10000"/>
                  </a:schemeClr>
                </a:solidFill>
                <a:ea typeface="Calibri"/>
                <a:cs typeface="Arial"/>
              </a:rPr>
              <a:t>Salesforce Business Analyst</a:t>
            </a:r>
          </a:p>
        </p:txBody>
      </p:sp>
      <p:sp>
        <p:nvSpPr>
          <p:cNvPr id="11" name="TextBox 10">
            <a:extLst>
              <a:ext uri="{FF2B5EF4-FFF2-40B4-BE49-F238E27FC236}">
                <a16:creationId xmlns:a16="http://schemas.microsoft.com/office/drawing/2014/main" id="{4D9612F4-CDEF-B4B5-2A1A-7134D93B8BB5}"/>
              </a:ext>
            </a:extLst>
          </p:cNvPr>
          <p:cNvSpPr txBox="1"/>
          <p:nvPr/>
        </p:nvSpPr>
        <p:spPr>
          <a:xfrm>
            <a:off x="284340" y="5729712"/>
            <a:ext cx="7544633" cy="430887"/>
          </a:xfrm>
          <a:prstGeom prst="rect">
            <a:avLst/>
          </a:prstGeom>
          <a:noFill/>
        </p:spPr>
        <p:txBody>
          <a:bodyPr wrap="square" lIns="91440" tIns="45720" rIns="91440" bIns="45720" rtlCol="0" anchor="t">
            <a:spAutoFit/>
          </a:bodyPr>
          <a:lstStyle/>
          <a:p>
            <a:r>
              <a:rPr lang="en-IN" sz="1100" b="1">
                <a:solidFill>
                  <a:srgbClr val="00B050"/>
                </a:solidFill>
              </a:rPr>
              <a:t>Key Clients </a:t>
            </a:r>
          </a:p>
          <a:p>
            <a:pPr marL="171450" indent="-171450">
              <a:buFont typeface="Arial" panose="020B0604020202020204" pitchFamily="34" charset="0"/>
              <a:buChar char="•"/>
            </a:pPr>
            <a:endParaRPr lang="en-US" sz="1100">
              <a:ea typeface="Calibri" panose="020F0502020204030204" pitchFamily="34" charset="0"/>
              <a:cs typeface="Arial" panose="020B0604020202020204" pitchFamily="34" charset="0"/>
              <a:sym typeface="Wingdings" panose="05000000000000000000" pitchFamily="2" charset="2"/>
            </a:endParaRPr>
          </a:p>
        </p:txBody>
      </p:sp>
      <p:sp>
        <p:nvSpPr>
          <p:cNvPr id="12" name="TextBox 11">
            <a:extLst>
              <a:ext uri="{FF2B5EF4-FFF2-40B4-BE49-F238E27FC236}">
                <a16:creationId xmlns:a16="http://schemas.microsoft.com/office/drawing/2014/main" id="{A46C36FE-96AF-7976-A1A8-8CCDACAB3E57}"/>
              </a:ext>
            </a:extLst>
          </p:cNvPr>
          <p:cNvSpPr txBox="1"/>
          <p:nvPr/>
        </p:nvSpPr>
        <p:spPr>
          <a:xfrm>
            <a:off x="293317" y="5902903"/>
            <a:ext cx="4388014" cy="707886"/>
          </a:xfrm>
          <a:prstGeom prst="rect">
            <a:avLst/>
          </a:prstGeom>
          <a:noFill/>
        </p:spPr>
        <p:txBody>
          <a:bodyPr wrap="square" lIns="91440" tIns="45720" rIns="91440" bIns="45720" numCol="3" anchor="t">
            <a:spAutoFit/>
          </a:bodyPr>
          <a:lstStyle/>
          <a:p>
            <a:pPr marL="171450" indent="-171450">
              <a:buFont typeface="Arial" panose="020B0604020202020204" pitchFamily="34" charset="0"/>
              <a:buChar char="•"/>
            </a:pPr>
            <a:r>
              <a:rPr lang="en-US" sz="1000">
                <a:cs typeface="Calibri"/>
              </a:rPr>
              <a:t>Zendesk</a:t>
            </a:r>
            <a:endParaRPr lang="en-US" sz="1000"/>
          </a:p>
          <a:p>
            <a:pPr marL="171450" indent="-171450">
              <a:buFont typeface="Arial" panose="020B0604020202020204" pitchFamily="34" charset="0"/>
              <a:buChar char="•"/>
            </a:pPr>
            <a:r>
              <a:rPr lang="en-US" sz="1000"/>
              <a:t>Ivanti</a:t>
            </a:r>
          </a:p>
          <a:p>
            <a:pPr marL="171450" indent="-171450">
              <a:buFont typeface="Arial" panose="020B0604020202020204" pitchFamily="34" charset="0"/>
              <a:buChar char="•"/>
            </a:pPr>
            <a:r>
              <a:rPr kumimoji="0" lang="en-US" sz="1000" b="0" i="0" u="none" strike="noStrike" kern="1200" cap="none" spc="0" normalizeH="0" baseline="0" noProof="0">
                <a:ln>
                  <a:noFill/>
                </a:ln>
                <a:solidFill>
                  <a:prstClr val="black"/>
                </a:solidFill>
                <a:effectLst/>
                <a:uLnTx/>
                <a:uFillTx/>
                <a:latin typeface="Calibri" panose="020F0502020204030204"/>
                <a:ea typeface="+mn-ea"/>
                <a:cs typeface="Calibri"/>
              </a:rPr>
              <a:t>Automation Anywhere </a:t>
            </a:r>
            <a:endParaRPr lang="en-US"/>
          </a:p>
          <a:p>
            <a:pPr marL="171450" indent="-171450">
              <a:buFont typeface="Arial" panose="020B0604020202020204" pitchFamily="34" charset="0"/>
              <a:buChar char="•"/>
            </a:pPr>
            <a:r>
              <a:rPr lang="en-US" sz="1000">
                <a:cs typeface="Calibri"/>
              </a:rPr>
              <a:t>Silicon Experts</a:t>
            </a:r>
          </a:p>
          <a:p>
            <a:pPr marL="171450" indent="-171450">
              <a:buFont typeface="Arial" panose="020B0604020202020204" pitchFamily="34" charset="0"/>
              <a:buChar char="•"/>
            </a:pPr>
            <a:r>
              <a:rPr lang="en-US" sz="1000" err="1">
                <a:cs typeface="Calibri"/>
              </a:rPr>
              <a:t>Ciena</a:t>
            </a:r>
            <a:endParaRPr lang="en-US" sz="1000">
              <a:cs typeface="Calibri"/>
            </a:endParaRPr>
          </a:p>
          <a:p>
            <a:pPr marL="171450" indent="-171450">
              <a:buFont typeface="Arial" panose="020B0604020202020204" pitchFamily="34" charset="0"/>
              <a:buChar char="•"/>
            </a:pPr>
            <a:r>
              <a:rPr lang="en-US" sz="1000">
                <a:cs typeface="Calibri"/>
              </a:rPr>
              <a:t>Philips </a:t>
            </a:r>
          </a:p>
          <a:p>
            <a:pPr marL="171450" indent="-171450">
              <a:buFont typeface="Arial" panose="020B0604020202020204" pitchFamily="34" charset="0"/>
              <a:buChar char="•"/>
            </a:pPr>
            <a:endParaRPr lang="en-US" sz="1000">
              <a:cs typeface="Calibri"/>
            </a:endParaRPr>
          </a:p>
          <a:p>
            <a:r>
              <a:rPr lang="en-US" sz="1000"/>
              <a:t>	</a:t>
            </a:r>
            <a:endParaRPr lang="en-US" sz="1000">
              <a:cs typeface="Calibri"/>
            </a:endParaRPr>
          </a:p>
          <a:p>
            <a:pPr marL="171450" indent="-171450">
              <a:buFont typeface="Arial" panose="020B0604020202020204" pitchFamily="34" charset="0"/>
              <a:buChar char="•"/>
            </a:pPr>
            <a:endParaRPr lang="en-US" sz="1000"/>
          </a:p>
        </p:txBody>
      </p:sp>
      <p:pic>
        <p:nvPicPr>
          <p:cNvPr id="13" name="Picture 12">
            <a:extLst>
              <a:ext uri="{FF2B5EF4-FFF2-40B4-BE49-F238E27FC236}">
                <a16:creationId xmlns:a16="http://schemas.microsoft.com/office/drawing/2014/main" id="{885E49AB-C0E9-5A44-8429-A467636574DC}"/>
              </a:ext>
            </a:extLst>
          </p:cNvPr>
          <p:cNvPicPr>
            <a:picLocks noChangeAspect="1"/>
          </p:cNvPicPr>
          <p:nvPr/>
        </p:nvPicPr>
        <p:blipFill>
          <a:blip r:embed="rId3"/>
          <a:stretch>
            <a:fillRect/>
          </a:stretch>
        </p:blipFill>
        <p:spPr>
          <a:xfrm>
            <a:off x="231444" y="580853"/>
            <a:ext cx="1481539" cy="1481539"/>
          </a:xfrm>
          <a:prstGeom prst="rect">
            <a:avLst/>
          </a:prstGeom>
        </p:spPr>
      </p:pic>
      <p:sp>
        <p:nvSpPr>
          <p:cNvPr id="14" name="TextBox 13">
            <a:extLst>
              <a:ext uri="{FF2B5EF4-FFF2-40B4-BE49-F238E27FC236}">
                <a16:creationId xmlns:a16="http://schemas.microsoft.com/office/drawing/2014/main" id="{2503FF7A-B66A-E693-6070-357A387C25BB}"/>
              </a:ext>
            </a:extLst>
          </p:cNvPr>
          <p:cNvSpPr txBox="1"/>
          <p:nvPr/>
        </p:nvSpPr>
        <p:spPr>
          <a:xfrm>
            <a:off x="4364990" y="3849461"/>
            <a:ext cx="7544631" cy="2292935"/>
          </a:xfrm>
          <a:prstGeom prst="rect">
            <a:avLst/>
          </a:prstGeom>
          <a:noFill/>
        </p:spPr>
        <p:txBody>
          <a:bodyPr wrap="square" lIns="91440" tIns="45720" rIns="91440" bIns="45720" rtlCol="0" anchor="t">
            <a:spAutoFit/>
          </a:bodyPr>
          <a:lstStyle/>
          <a:p>
            <a:r>
              <a:rPr lang="en-IN" sz="1100" b="1">
                <a:solidFill>
                  <a:srgbClr val="00B050"/>
                </a:solidFill>
              </a:rPr>
              <a:t>Project Experience</a:t>
            </a:r>
          </a:p>
          <a:p>
            <a:pPr eaLnBrk="0" fontAlgn="base" hangingPunct="0"/>
            <a:r>
              <a:rPr lang="en-US" sz="1200" b="1">
                <a:ea typeface="+mn-lt"/>
                <a:cs typeface="+mn-lt"/>
              </a:rPr>
              <a:t>Automation Anywhere/Ivanti/Zendesk</a:t>
            </a:r>
          </a:p>
          <a:p>
            <a:pPr marL="171450" indent="-171450">
              <a:buFont typeface="Arial"/>
              <a:buChar char="•"/>
            </a:pPr>
            <a:r>
              <a:rPr lang="en-US" sz="1200">
                <a:ea typeface="+mn-lt"/>
                <a:cs typeface="+mn-lt"/>
              </a:rPr>
              <a:t>Collaborate with cross functional teams including sales, finance, IT, and business stakeholders to gather requirements, prioritize initiatives, and align CPQ &amp; Billing solutions with business goals and objectives.</a:t>
            </a:r>
          </a:p>
          <a:p>
            <a:pPr marL="171450" indent="-171450">
              <a:buFont typeface="Arial"/>
              <a:buChar char="•"/>
            </a:pPr>
            <a:r>
              <a:rPr lang="en-US" sz="1200">
                <a:ea typeface="+mn-lt"/>
                <a:cs typeface="+mn-lt"/>
              </a:rPr>
              <a:t>Communicate project status, risks and issues to stakeholders and ensure timely delivery of milestones.</a:t>
            </a:r>
          </a:p>
          <a:p>
            <a:pPr marL="171450" indent="-171450">
              <a:buFont typeface="Arial"/>
              <a:buChar char="•"/>
            </a:pPr>
            <a:r>
              <a:rPr lang="en-US" sz="1200">
                <a:ea typeface="+mn-lt"/>
                <a:cs typeface="+mn-lt"/>
              </a:rPr>
              <a:t>Responsible for designing and guide the development team implementing salesforce CPQ &amp; Billing solutions, including gathering requirements, creating solution design, and configuring CPQ components such as products, price rules, discount schedules and quote templates.</a:t>
            </a:r>
          </a:p>
          <a:p>
            <a:pPr marL="171450" indent="-171450">
              <a:buFont typeface="Arial"/>
              <a:buChar char="•"/>
            </a:pPr>
            <a:r>
              <a:rPr lang="en-US" sz="1200"/>
              <a:t>Helped the dev team implementing Salesforce Billing Configuration, Invoicing, Payments, Dunning, and Collection processes. </a:t>
            </a:r>
          </a:p>
          <a:p>
            <a:pPr marL="171450" indent="-171450">
              <a:buFont typeface="Arial"/>
              <a:buChar char="•"/>
            </a:pPr>
            <a:r>
              <a:rPr lang="en-US" sz="1200"/>
              <a:t>Understanding and designing Revenue Recognition, Schedulers, Allocations, Refunds, and financial transactions within Salesforce Billing and helped in integrating Salesforce CPQ/Billing with external systems using Rest APIs.</a:t>
            </a:r>
            <a:endParaRPr lang="en-US">
              <a:cs typeface="Calibri" panose="020F0502020204030204"/>
            </a:endParaRPr>
          </a:p>
        </p:txBody>
      </p:sp>
    </p:spTree>
    <p:extLst>
      <p:ext uri="{BB962C8B-B14F-4D97-AF65-F5344CB8AC3E}">
        <p14:creationId xmlns:p14="http://schemas.microsoft.com/office/powerpoint/2010/main" val="362281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6D8E8B-6735-9C01-B91D-0630A86E34A0}"/>
              </a:ext>
            </a:extLst>
          </p:cNvPr>
          <p:cNvSpPr txBox="1">
            <a:spLocks/>
          </p:cNvSpPr>
          <p:nvPr/>
        </p:nvSpPr>
        <p:spPr>
          <a:xfrm>
            <a:off x="9856788" y="6212312"/>
            <a:ext cx="1969451" cy="259715"/>
          </a:xfrm>
          <a:prstGeom prst="rect">
            <a:avLst/>
          </a:prstGeom>
        </p:spPr>
        <p:txBody>
          <a:bodyPr vert="horz" lIns="0" tIns="0" rIns="0" bIns="0" rtlCol="0" anchor="b"/>
          <a:lstStyle>
            <a:defPPr>
              <a:defRPr lang="en-US"/>
            </a:defPPr>
            <a:lvl1pPr marL="0" algn="r" defTabSz="914400" rtl="0" eaLnBrk="1" latinLnBrk="0" hangingPunct="1">
              <a:defRPr lang="en-US" sz="1000" b="0" i="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12</a:t>
            </a:fld>
            <a:endParaRPr/>
          </a:p>
        </p:txBody>
      </p:sp>
      <p:sp>
        <p:nvSpPr>
          <p:cNvPr id="3" name="TextBox 2">
            <a:extLst>
              <a:ext uri="{FF2B5EF4-FFF2-40B4-BE49-F238E27FC236}">
                <a16:creationId xmlns:a16="http://schemas.microsoft.com/office/drawing/2014/main" id="{9FC64DB7-7936-00FE-061A-003B07ACF212}"/>
              </a:ext>
            </a:extLst>
          </p:cNvPr>
          <p:cNvSpPr txBox="1"/>
          <p:nvPr/>
        </p:nvSpPr>
        <p:spPr>
          <a:xfrm>
            <a:off x="478790" y="227049"/>
            <a:ext cx="11468045" cy="5078313"/>
          </a:xfrm>
          <a:prstGeom prst="rect">
            <a:avLst/>
          </a:prstGeom>
          <a:noFill/>
        </p:spPr>
        <p:txBody>
          <a:bodyPr wrap="square" lIns="91440" tIns="45720" rIns="91440" bIns="45720" rtlCol="0" anchor="t">
            <a:spAutoFit/>
          </a:bodyPr>
          <a:lstStyle/>
          <a:p>
            <a:pPr marL="171450" indent="-171450">
              <a:buFont typeface="Arial"/>
              <a:buChar char="•"/>
            </a:pPr>
            <a:r>
              <a:rPr lang="en-US" sz="1200" dirty="0">
                <a:ea typeface="+mn-lt"/>
                <a:cs typeface="+mn-lt"/>
              </a:rPr>
              <a:t>Implemented guided selling features within Salesforce CPQ to assist sales reps in product selection and configuration. Configure product rules, dependencies, validations, and guided selling scripts to guide users through the quoting process.</a:t>
            </a:r>
          </a:p>
          <a:p>
            <a:pPr marL="171450" indent="-171450">
              <a:buFont typeface="Arial"/>
              <a:buChar char="•"/>
            </a:pPr>
            <a:r>
              <a:rPr lang="en-US" sz="1200" dirty="0">
                <a:ea typeface="+mn-lt"/>
                <a:cs typeface="+mn-lt"/>
              </a:rPr>
              <a:t>Design document generation tools to automate the creation of proposals, contracts, and other sales documents.</a:t>
            </a:r>
          </a:p>
          <a:p>
            <a:pPr marL="171450" indent="-171450">
              <a:buFont typeface="Arial"/>
              <a:buChar char="•"/>
            </a:pPr>
            <a:r>
              <a:rPr lang="en-US" sz="1200" dirty="0">
                <a:ea typeface="+mn-lt"/>
                <a:cs typeface="+mn-lt"/>
              </a:rPr>
              <a:t>Conducted thorough testing of CPQ configurations and workflows to validate functionality, data accuracy, pricing calculations, and system integrations. Perform unit testing, integration testing, and user acceptance testing to identify and address issues proactively.</a:t>
            </a:r>
          </a:p>
          <a:p>
            <a:pPr marL="171450" indent="-171450">
              <a:buFont typeface="Arial"/>
              <a:buChar char="•"/>
            </a:pPr>
            <a:r>
              <a:rPr lang="en-US" sz="1200" dirty="0">
                <a:ea typeface="+mn-lt"/>
                <a:cs typeface="+mn-lt"/>
              </a:rPr>
              <a:t>Created comprehensive technical documents including solutions designs, configuration guides, data models and release notes.</a:t>
            </a:r>
            <a:endParaRPr kumimoji="0" lang="en-US" sz="1200" b="1"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endParaRPr>
          </a:p>
          <a:p>
            <a:pPr marL="0" marR="0" lvl="0" indent="0" algn="l" defTabSz="914400" rtl="0" eaLnBrk="0" fontAlgn="base" latinLnBrk="0" hangingPunct="0">
              <a:lnSpc>
                <a:spcPct val="100000"/>
              </a:lnSpc>
              <a:spcBef>
                <a:spcPts val="0"/>
              </a:spcBef>
              <a:spcAft>
                <a:spcPts val="0"/>
              </a:spcAft>
              <a:buClrTx/>
              <a:buSzTx/>
              <a:buFontTx/>
              <a:buNone/>
              <a:tabLst/>
              <a:defRPr/>
            </a:pPr>
            <a:endParaRPr lang="en-US" sz="1200" b="1" dirty="0">
              <a:solidFill>
                <a:prstClr val="black"/>
              </a:solidFill>
              <a:latin typeface="Calibri" panose="020F0502020204030204"/>
              <a:ea typeface="Calibri" panose="020F0502020204030204"/>
              <a:cs typeface="Calibri" panose="020F0502020204030204"/>
            </a:endParaRPr>
          </a:p>
          <a:p>
            <a:pPr marL="0" marR="0" lvl="0" indent="0" algn="l" defTabSz="914400" rtl="0" eaLnBrk="0" fontAlgn="base" latinLnBrk="0" hangingPunct="0">
              <a:lnSpc>
                <a:spcPct val="100000"/>
              </a:lnSpc>
              <a:spcBef>
                <a:spcPts val="0"/>
              </a:spcBef>
              <a:spcAft>
                <a:spcPts val="0"/>
              </a:spcAft>
              <a:buClrTx/>
              <a:buSzTx/>
              <a:buFontTx/>
              <a:buNone/>
              <a:tabLst/>
              <a:defRPr/>
            </a:pPr>
            <a:r>
              <a:rPr lang="en-US" sz="1200" b="1" dirty="0">
                <a:solidFill>
                  <a:prstClr val="black"/>
                </a:solidFill>
                <a:latin typeface="Calibri" panose="020F0502020204030204"/>
                <a:ea typeface="Calibri" panose="020F0502020204030204"/>
                <a:cs typeface="Calibri" panose="020F0502020204030204"/>
              </a:rPr>
              <a:t>Silicon Experts/</a:t>
            </a:r>
            <a:r>
              <a:rPr lang="en-US" sz="1200" b="1" dirty="0" err="1">
                <a:solidFill>
                  <a:prstClr val="black"/>
                </a:solidFill>
                <a:latin typeface="Calibri" panose="020F0502020204030204"/>
                <a:ea typeface="Calibri" panose="020F0502020204030204"/>
                <a:cs typeface="Calibri" panose="020F0502020204030204"/>
              </a:rPr>
              <a:t>Ciena</a:t>
            </a:r>
            <a:endParaRPr lang="en-US" sz="1200" b="1" dirty="0">
              <a:solidFill>
                <a:prstClr val="black"/>
              </a:solidFill>
              <a:latin typeface="Calibri" panose="020F0502020204030204"/>
              <a:ea typeface="Calibri" panose="020F0502020204030204"/>
              <a:cs typeface="Calibri" panose="020F0502020204030204"/>
            </a:endParaRP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Manage CPQ &amp; Billing implementation project from initiation to completion including project planning, task prioritization, resource allocation, and progress tracking.</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Design product structure, pricing, discounting, relationships, bundles, and constraints to ensure accurate and dynamic quoting based on customer needs.</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Design customized documents with dynamic content generation based with branding, logos, terms and conditions, product descriptions, pricing details, and optional line items as per customer requirements.</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Design and define approval processes for quotes, contracts, and discounts including approval criteria, approval steps, escalation rules, and notification workflows to ensure compliance, governance, and accuracy in quote approvals.</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Helped the customer to design and implement guided selling features within Salesforce CPQ to assist in product selection and guide users through the quoting process.</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Develop training materials and conduct training sessions for sales teams, administrators, and stakeholders on Salesforce CPQ functionality, processes, and best practices. Foster user adoption by providing ongoing support, troubleshooting assistance, and continuous education.</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Monitor CPQ usage, analyze performance metrics, and gather feedback from users to identify opportunities for optimization and enhancement.</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Supported ongoing maintenance and optimization of Salesforce CPQ &amp; Billing based on feedback from end-users and stakeholders.</a:t>
            </a:r>
          </a:p>
          <a:p>
            <a:pPr marL="0" marR="0" lvl="0" indent="0" algn="l" defTabSz="914400" rtl="0" eaLnBrk="0" fontAlgn="base" latinLnBrk="0" hangingPunct="0">
              <a:lnSpc>
                <a:spcPct val="100000"/>
              </a:lnSpc>
              <a:spcBef>
                <a:spcPts val="0"/>
              </a:spcBef>
              <a:spcAft>
                <a:spcPts val="0"/>
              </a:spcAft>
              <a:buClrTx/>
              <a:buSzTx/>
              <a:buFontTx/>
              <a:buNone/>
              <a:tabLst/>
              <a:defRPr/>
            </a:pPr>
            <a:endParaRPr lang="en-US" sz="1200" b="1" dirty="0">
              <a:solidFill>
                <a:prstClr val="black"/>
              </a:solidFill>
              <a:latin typeface="Calibri" panose="020F0502020204030204"/>
              <a:ea typeface="Calibri" panose="020F0502020204030204"/>
              <a:cs typeface="Calibri" panose="020F0502020204030204"/>
            </a:endParaRPr>
          </a:p>
          <a:p>
            <a:pPr marL="0" marR="0" lvl="0" indent="0" algn="l" defTabSz="914400" rtl="0" eaLnBrk="0" fontAlgn="base" latinLnBrk="0" hangingPunct="0">
              <a:lnSpc>
                <a:spcPct val="100000"/>
              </a:lnSpc>
              <a:spcBef>
                <a:spcPts val="0"/>
              </a:spcBef>
              <a:spcAft>
                <a:spcPts val="0"/>
              </a:spcAft>
              <a:buClrTx/>
              <a:buSzTx/>
              <a:buFontTx/>
              <a:buNone/>
              <a:tabLst/>
              <a:defRPr/>
            </a:pPr>
            <a:r>
              <a:rPr lang="en-US" sz="1200" b="1" dirty="0">
                <a:solidFill>
                  <a:prstClr val="black"/>
                </a:solidFill>
                <a:latin typeface="Calibri" panose="020F0502020204030204"/>
                <a:ea typeface="Calibri" panose="020F0502020204030204"/>
                <a:cs typeface="Calibri" panose="020F0502020204030204"/>
              </a:rPr>
              <a:t>Philips</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Designed, developed, and deployed the Custom objects, Custom tabs, Validation rules, OWD and Security setup to suit to the needs of the application.</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Set-up Email-To-Case, Web-to-Case, Case Management, Knowledge Management, Case Support Process/Settings, Reports and Dashboard.</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Service Cloud Knowledge </a:t>
            </a:r>
            <a:r>
              <a:rPr lang="en-US" sz="1200" dirty="0">
                <a:solidFill>
                  <a:prstClr val="black"/>
                </a:solidFill>
                <a:latin typeface="Calibri" panose="020F0502020204030204"/>
                <a:ea typeface="Calibri" panose="020F0502020204030204"/>
                <a:cs typeface="Calibri" panose="020F0502020204030204"/>
              </a:rPr>
              <a:t>Articles</a:t>
            </a: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 Case Assignment Rules, Escalation Rules, Approval Rules, Auto Response Rules, Macros, Entitlement &amp; Milestones.</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Worked on Apex Classes, Apex Triggers, Visualforce, Batch Classes, Test Classes, External Objects.</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Configured Salesforce Sharing settings with OWD, Profiles, Permission Sets etc.</a:t>
            </a:r>
          </a:p>
          <a:p>
            <a:pPr marL="171450" marR="0" lvl="0" indent="-171450" algn="l" defTabSz="914400" rtl="0" eaLnBrk="0" fontAlgn="base" latinLnBrk="0" hangingPunct="0">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Integrating with external systems for Accounts and Products sync within the org.</a:t>
            </a:r>
          </a:p>
        </p:txBody>
      </p:sp>
    </p:spTree>
    <p:extLst>
      <p:ext uri="{BB962C8B-B14F-4D97-AF65-F5344CB8AC3E}">
        <p14:creationId xmlns:p14="http://schemas.microsoft.com/office/powerpoint/2010/main" val="29401936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376044E-27FB-460D-9846-4F56B3C39200}"/>
              </a:ext>
            </a:extLst>
          </p:cNvPr>
          <p:cNvSpPr/>
          <p:nvPr/>
        </p:nvSpPr>
        <p:spPr>
          <a:xfrm>
            <a:off x="-3778401" y="1334321"/>
            <a:ext cx="769614" cy="66888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 name="Slide Number Placeholder 1">
            <a:extLst>
              <a:ext uri="{FF2B5EF4-FFF2-40B4-BE49-F238E27FC236}">
                <a16:creationId xmlns:a16="http://schemas.microsoft.com/office/drawing/2014/main" id="{0C212BAE-E79B-264D-F191-729614692ED6}"/>
              </a:ext>
            </a:extLst>
          </p:cNvPr>
          <p:cNvSpPr txBox="1">
            <a:spLocks/>
          </p:cNvSpPr>
          <p:nvPr/>
        </p:nvSpPr>
        <p:spPr>
          <a:xfrm>
            <a:off x="9859206" y="6488924"/>
            <a:ext cx="1969451" cy="259715"/>
          </a:xfrm>
          <a:prstGeom prst="rect">
            <a:avLst/>
          </a:prstGeom>
        </p:spPr>
        <p:txBody>
          <a:bodyPr vert="horz" lIns="0" tIns="0" rIns="0" bIns="0" rtlCol="0" anchor="b"/>
          <a:lstStyle>
            <a:defPPr>
              <a:defRPr lang="en-US"/>
            </a:defPPr>
            <a:lvl1pPr marL="0" algn="r" defTabSz="914400" rtl="0" eaLnBrk="1" latinLnBrk="0" hangingPunct="1">
              <a:defRPr lang="en-US" sz="1000" b="0" i="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13</a:t>
            </a:fld>
            <a:endParaRPr/>
          </a:p>
        </p:txBody>
      </p:sp>
      <p:sp>
        <p:nvSpPr>
          <p:cNvPr id="4" name="Title 12">
            <a:extLst>
              <a:ext uri="{FF2B5EF4-FFF2-40B4-BE49-F238E27FC236}">
                <a16:creationId xmlns:a16="http://schemas.microsoft.com/office/drawing/2014/main" id="{48134017-5065-00D8-FA99-45C8D854FDAD}"/>
              </a:ext>
            </a:extLst>
          </p:cNvPr>
          <p:cNvSpPr txBox="1">
            <a:spLocks/>
          </p:cNvSpPr>
          <p:nvPr/>
        </p:nvSpPr>
        <p:spPr>
          <a:xfrm>
            <a:off x="464336" y="124207"/>
            <a:ext cx="11460480" cy="413808"/>
          </a:xfrm>
          <a:prstGeom prst="rect">
            <a:avLst/>
          </a:prstGeom>
        </p:spPr>
        <p:txBody>
          <a:bodyPr lIns="91440" tIns="45720" rIns="91440" bIns="45720" anchor="t"/>
          <a:lstStyle>
            <a:lvl1pPr algn="l" defTabSz="914377" rtl="0" eaLnBrk="1" latinLnBrk="0" hangingPunct="1">
              <a:lnSpc>
                <a:spcPct val="90000"/>
              </a:lnSpc>
              <a:spcBef>
                <a:spcPct val="0"/>
              </a:spcBef>
              <a:buNone/>
              <a:defRPr sz="2800" b="1" i="0" kern="1200" baseline="0">
                <a:solidFill>
                  <a:schemeClr val="tx1"/>
                </a:solidFill>
                <a:latin typeface="Arial" panose="020B0604020202020204" pitchFamily="34" charset="0"/>
                <a:ea typeface="+mj-ea"/>
                <a:cs typeface="Arial" panose="020B0604020202020204" pitchFamily="34" charset="0"/>
              </a:defRPr>
            </a:lvl1pPr>
          </a:lstStyle>
          <a:p>
            <a:pPr>
              <a:defRPr/>
            </a:pPr>
            <a:r>
              <a:rPr lang="en-US" sz="2400">
                <a:solidFill>
                  <a:srgbClr val="201646"/>
                </a:solidFill>
                <a:latin typeface="Arial"/>
                <a:cs typeface="Arial"/>
              </a:rPr>
              <a:t>Sonali Sahu</a:t>
            </a:r>
            <a:r>
              <a:rPr kumimoji="0" lang="en-US" sz="2400" b="1" i="0" u="none" strike="noStrike" kern="1200" cap="none" spc="0" normalizeH="0" baseline="0" noProof="0">
                <a:ln>
                  <a:noFill/>
                </a:ln>
                <a:solidFill>
                  <a:srgbClr val="201646"/>
                </a:solidFill>
                <a:effectLst/>
                <a:uLnTx/>
                <a:uFillTx/>
                <a:latin typeface="Arial"/>
                <a:ea typeface="+mj-ea"/>
                <a:cs typeface="Arial"/>
              </a:rPr>
              <a:t>, </a:t>
            </a:r>
            <a:r>
              <a:rPr lang="en-US" sz="2400">
                <a:solidFill>
                  <a:srgbClr val="201646"/>
                </a:solidFill>
                <a:latin typeface="Arial"/>
                <a:cs typeface="Arial"/>
              </a:rPr>
              <a:t>Development </a:t>
            </a:r>
            <a:r>
              <a:rPr kumimoji="0" lang="en-US" sz="2400" b="1" i="0" u="none" strike="noStrike" kern="1200" cap="none" spc="0" normalizeH="0" baseline="0" noProof="0">
                <a:ln>
                  <a:noFill/>
                </a:ln>
                <a:solidFill>
                  <a:srgbClr val="201646"/>
                </a:solidFill>
                <a:effectLst/>
                <a:uLnTx/>
                <a:uFillTx/>
                <a:latin typeface="Arial"/>
                <a:ea typeface="+mj-ea"/>
                <a:cs typeface="Arial"/>
              </a:rPr>
              <a:t>(Salesforce)</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5" name="TextBox 4">
            <a:extLst>
              <a:ext uri="{FF2B5EF4-FFF2-40B4-BE49-F238E27FC236}">
                <a16:creationId xmlns:a16="http://schemas.microsoft.com/office/drawing/2014/main" id="{E3FB19D3-7E57-FBD6-438D-6FD020F34C55}"/>
              </a:ext>
            </a:extLst>
          </p:cNvPr>
          <p:cNvSpPr txBox="1"/>
          <p:nvPr/>
        </p:nvSpPr>
        <p:spPr>
          <a:xfrm>
            <a:off x="4094614" y="847217"/>
            <a:ext cx="7544633" cy="1131079"/>
          </a:xfrm>
          <a:prstGeom prst="rect">
            <a:avLst/>
          </a:prstGeom>
          <a:noFill/>
        </p:spPr>
        <p:txBody>
          <a:bodyPr wrap="square" lIns="91440" tIns="45720" rIns="91440" bIns="45720" rtlCol="0" anchor="t">
            <a:spAutoFit/>
          </a:bodyPr>
          <a:lstStyle/>
          <a:p>
            <a:pPr marL="171450" indent="-171450">
              <a:spcAft>
                <a:spcPts val="300"/>
              </a:spcAft>
              <a:buFont typeface="Arial" panose="020B0604020202020204" pitchFamily="34" charset="0"/>
              <a:buChar char="•"/>
            </a:pPr>
            <a:r>
              <a:rPr lang="en-IN" sz="1200" dirty="0">
                <a:latin typeface="Calibri"/>
                <a:ea typeface="Calibri"/>
                <a:cs typeface="Arial"/>
              </a:rPr>
              <a:t>Salesforce Developer with more than 6 years of industry experience</a:t>
            </a:r>
            <a:endParaRPr lang="en-IN" sz="1200" dirty="0">
              <a:latin typeface="Calibri"/>
              <a:ea typeface="Calibri"/>
              <a:cs typeface="Calibri"/>
            </a:endParaRPr>
          </a:p>
          <a:p>
            <a:pPr marL="171450" indent="-171450">
              <a:spcAft>
                <a:spcPts val="300"/>
              </a:spcAft>
              <a:buFont typeface="Arial" panose="020B0604020202020204" pitchFamily="34" charset="0"/>
              <a:buChar char="•"/>
            </a:pPr>
            <a:r>
              <a:rPr lang="en-IN" sz="1200" dirty="0">
                <a:ea typeface="Calibri"/>
                <a:cs typeface="Calibri"/>
              </a:rPr>
              <a:t>Proficient in Salesforce Development, Apex, Admin, Lightning Web Components, Salesforce integrations, Flows, Debugging and some of other Admin tools.</a:t>
            </a:r>
            <a:endParaRPr lang="en-IN" sz="1200" dirty="0">
              <a:latin typeface="Calibri" panose="020F0502020204030204"/>
              <a:ea typeface="Calibri" panose="020F0502020204030204"/>
              <a:cs typeface="Calibri" panose="020F0502020204030204"/>
            </a:endParaRPr>
          </a:p>
          <a:p>
            <a:pPr marL="171450" indent="-171450">
              <a:spcAft>
                <a:spcPts val="300"/>
              </a:spcAft>
              <a:buFont typeface="Arial" panose="020B0604020202020204" pitchFamily="34" charset="0"/>
              <a:buChar char="•"/>
            </a:pPr>
            <a:r>
              <a:rPr lang="en-IN" sz="1200" dirty="0">
                <a:latin typeface="Calibri" panose="020F0502020204030204"/>
                <a:ea typeface="Calibri" panose="020F0502020204030204"/>
                <a:cs typeface="Calibri" panose="020F0502020204030204"/>
              </a:rPr>
              <a:t>Experienced with Copado and </a:t>
            </a:r>
            <a:r>
              <a:rPr lang="en-IN" sz="1200" dirty="0" err="1">
                <a:latin typeface="Calibri" panose="020F0502020204030204"/>
                <a:ea typeface="Calibri" panose="020F0502020204030204"/>
                <a:cs typeface="Calibri" panose="020F0502020204030204"/>
              </a:rPr>
              <a:t>Flosum</a:t>
            </a:r>
            <a:r>
              <a:rPr lang="en-IN" sz="1200" dirty="0">
                <a:latin typeface="Calibri" panose="020F0502020204030204"/>
                <a:ea typeface="Calibri" panose="020F0502020204030204"/>
                <a:cs typeface="Calibri" panose="020F0502020204030204"/>
              </a:rPr>
              <a:t> for continuous Integration, deployment and release management.</a:t>
            </a:r>
            <a:r>
              <a:rPr lang="en-US" sz="12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 </a:t>
            </a:r>
          </a:p>
          <a:p>
            <a:pPr marL="171450" indent="-171450">
              <a:spcAft>
                <a:spcPts val="300"/>
              </a:spcAft>
              <a:buFont typeface="Arial" panose="020B0604020202020204" pitchFamily="34" charset="0"/>
              <a:buChar char="•"/>
            </a:pPr>
            <a:endParaRPr lang="en-IN" sz="1200" dirty="0">
              <a:latin typeface="Calibri" panose="020F0502020204030204"/>
              <a:ea typeface="Calibri" panose="020F0502020204030204"/>
              <a:cs typeface="Calibri" panose="020F0502020204030204"/>
            </a:endParaRPr>
          </a:p>
        </p:txBody>
      </p:sp>
      <p:sp>
        <p:nvSpPr>
          <p:cNvPr id="6" name="TextBox 5">
            <a:extLst>
              <a:ext uri="{FF2B5EF4-FFF2-40B4-BE49-F238E27FC236}">
                <a16:creationId xmlns:a16="http://schemas.microsoft.com/office/drawing/2014/main" id="{956CE450-EDEA-480B-A89D-925B6099DC68}"/>
              </a:ext>
            </a:extLst>
          </p:cNvPr>
          <p:cNvSpPr txBox="1"/>
          <p:nvPr/>
        </p:nvSpPr>
        <p:spPr>
          <a:xfrm>
            <a:off x="3935092" y="1668765"/>
            <a:ext cx="7544631" cy="6032421"/>
          </a:xfrm>
          <a:prstGeom prst="rect">
            <a:avLst/>
          </a:prstGeom>
          <a:noFill/>
        </p:spPr>
        <p:txBody>
          <a:bodyPr wrap="square" lIns="91440" tIns="45720" rIns="91440" bIns="45720" rtlCol="0" anchor="t">
            <a:spAutoFit/>
          </a:bodyPr>
          <a:lstStyle/>
          <a:p>
            <a:r>
              <a:rPr lang="en-IN" sz="1100" b="1" dirty="0">
                <a:solidFill>
                  <a:srgbClr val="00B050"/>
                </a:solidFill>
              </a:rPr>
              <a:t>Project Experience</a:t>
            </a:r>
          </a:p>
          <a:p>
            <a:pPr eaLnBrk="0" fontAlgn="base" hangingPunct="0"/>
            <a:r>
              <a:rPr lang="en-US" sz="1200" b="1" dirty="0">
                <a:ea typeface="+mn-lt"/>
                <a:cs typeface="+mn-lt"/>
              </a:rPr>
              <a:t>Client : </a:t>
            </a:r>
            <a:r>
              <a:rPr lang="en-US" sz="1200" b="1" dirty="0" err="1">
                <a:ea typeface="+mn-lt"/>
                <a:cs typeface="+mn-lt"/>
              </a:rPr>
              <a:t>LeafHome</a:t>
            </a:r>
            <a:endParaRPr lang="en-US" sz="1200" b="1" dirty="0">
              <a:ea typeface="+mn-lt"/>
              <a:cs typeface="+mn-lt"/>
            </a:endParaRPr>
          </a:p>
          <a:p>
            <a:pPr eaLnBrk="0" fontAlgn="base" hangingPunct="0"/>
            <a:r>
              <a:rPr lang="en-US" sz="1200" b="1" dirty="0">
                <a:ea typeface="+mn-lt"/>
                <a:cs typeface="+mn-lt"/>
              </a:rPr>
              <a:t>Role: </a:t>
            </a:r>
            <a:r>
              <a:rPr lang="en-IN" sz="1200" dirty="0"/>
              <a:t>Sr. Salesforce Developer</a:t>
            </a:r>
          </a:p>
          <a:p>
            <a:pPr eaLnBrk="0" fontAlgn="base" hangingPunct="0"/>
            <a:r>
              <a:rPr lang="en-IN" sz="1200" b="1" dirty="0">
                <a:ea typeface="+mn-lt"/>
                <a:cs typeface="+mn-lt"/>
              </a:rPr>
              <a:t>Responsibilities:</a:t>
            </a:r>
          </a:p>
          <a:p>
            <a:pPr marL="171450" indent="-171450" rtl="0">
              <a:buFont typeface="Arial" panose="020B0604020202020204" pitchFamily="34" charset="0"/>
              <a:buChar char="•"/>
            </a:pPr>
            <a:r>
              <a:rPr lang="en-US" sz="1050" dirty="0"/>
              <a:t>Developed custom solutions and extensions for Salesforce field Service  </a:t>
            </a:r>
            <a:r>
              <a:rPr lang="en-US" sz="1050" dirty="0">
                <a:solidFill>
                  <a:srgbClr val="2A2A2A"/>
                </a:solidFill>
                <a:effectLst/>
                <a:ea typeface="Source Sans Pro" panose="020B0503030403020204" pitchFamily="34" charset="0"/>
                <a:cs typeface="Source Sans Pro" panose="020B0503030403020204" pitchFamily="34" charset="0"/>
              </a:rPr>
              <a:t>Lightning (FSL) platform using Apex, Visualforce, Lightning Components, Flows, and JavaScript to meet specific business requirements and enhance field service operations.</a:t>
            </a:r>
          </a:p>
          <a:p>
            <a:pPr marL="171450" indent="-171450">
              <a:buFont typeface="Arial" panose="020B0604020202020204" pitchFamily="34" charset="0"/>
              <a:buChar char="•"/>
            </a:pPr>
            <a:r>
              <a:rPr lang="en-US" sz="105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Collaborated with cross-functional teams, including business analysts, architects, and administrators, to gather requirements, design solutions, and ensure successful delivery on time.</a:t>
            </a:r>
          </a:p>
          <a:p>
            <a:pPr marL="171450" indent="-171450">
              <a:buFont typeface="Arial" panose="020B0604020202020204" pitchFamily="34" charset="0"/>
              <a:buChar char="•"/>
            </a:pPr>
            <a:r>
              <a:rPr lang="en-US" sz="105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Worked closely with stakeholders and end-users to gather feedback, iterate on solutions, and drive continuous improvement and innovation in FSL implementations.</a:t>
            </a:r>
          </a:p>
          <a:p>
            <a:pPr marL="171450" indent="-171450">
              <a:buFont typeface="Arial" panose="020B0604020202020204" pitchFamily="34" charset="0"/>
              <a:buChar char="•"/>
            </a:pPr>
            <a:r>
              <a:rPr lang="en-US" sz="1050" dirty="0">
                <a:solidFill>
                  <a:srgbClr val="000000"/>
                </a:solidFill>
                <a:effectLst/>
                <a:latin typeface="Source Sans Pro" panose="020B0503030403020204" pitchFamily="34" charset="0"/>
                <a:ea typeface="Times New Roman" panose="02020603050405020304" pitchFamily="18" charset="0"/>
                <a:cs typeface="Calibri" panose="020F0502020204030204" pitchFamily="34" charset="0"/>
              </a:rPr>
              <a:t>Worked on Salesforce enhancements and bringing existing code into best practices including security, scalability, and Salesforce limits.</a:t>
            </a:r>
          </a:p>
          <a:p>
            <a:pPr marL="171450" indent="-171450">
              <a:buFont typeface="Arial" panose="020B0604020202020204" pitchFamily="34" charset="0"/>
              <a:buChar char="•"/>
            </a:pPr>
            <a:r>
              <a:rPr lang="en-US" sz="105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Did requirement and code analysis to complete enhancements required in client system efficiently.</a:t>
            </a:r>
          </a:p>
          <a:p>
            <a:pPr marL="171450" indent="-171450">
              <a:buFont typeface="Arial" panose="020B0604020202020204" pitchFamily="34" charset="0"/>
              <a:buChar char="•"/>
            </a:pPr>
            <a:r>
              <a:rPr lang="en-US" sz="1050" dirty="0"/>
              <a:t>Understanding of Salesforce security best practices, including role hierarchy, profiles, permission sets, and Apex sharing and sharing settings to ensure data privacy and compliance with regulatory requirements.</a:t>
            </a:r>
          </a:p>
          <a:p>
            <a:pPr marL="171450" indent="-171450">
              <a:buFont typeface="Arial" panose="020B0604020202020204" pitchFamily="34" charset="0"/>
              <a:buChar char="•"/>
            </a:pPr>
            <a:r>
              <a:rPr lang="en-US" sz="1050" b="0" i="0" dirty="0">
                <a:solidFill>
                  <a:srgbClr val="0D0D0D"/>
                </a:solidFill>
                <a:effectLst/>
                <a:highlight>
                  <a:srgbClr val="FFFFFF"/>
                </a:highlight>
                <a:latin typeface="ui-sans-serif"/>
              </a:rPr>
              <a:t>Configured and customized FSL objects, including Work </a:t>
            </a:r>
            <a:r>
              <a:rPr lang="en-US" sz="1050" dirty="0">
                <a:solidFill>
                  <a:srgbClr val="0D0D0D"/>
                </a:solidFill>
                <a:highlight>
                  <a:srgbClr val="FFFFFF"/>
                </a:highlight>
                <a:latin typeface="ui-sans-serif"/>
              </a:rPr>
              <a:t>O</a:t>
            </a:r>
            <a:r>
              <a:rPr lang="en-US" sz="1050" b="0" i="0" dirty="0">
                <a:solidFill>
                  <a:srgbClr val="0D0D0D"/>
                </a:solidFill>
                <a:effectLst/>
                <a:highlight>
                  <a:srgbClr val="FFFFFF"/>
                </a:highlight>
                <a:latin typeface="ui-sans-serif"/>
              </a:rPr>
              <a:t>rders, Skill and</a:t>
            </a:r>
            <a:r>
              <a:rPr lang="en-US" sz="1050" dirty="0">
                <a:solidFill>
                  <a:srgbClr val="0D0D0D"/>
                </a:solidFill>
                <a:highlight>
                  <a:srgbClr val="FFFFFF"/>
                </a:highlight>
                <a:latin typeface="ui-sans-serif"/>
              </a:rPr>
              <a:t> Work type,</a:t>
            </a:r>
            <a:r>
              <a:rPr lang="en-US" sz="1050" b="0" i="0" dirty="0">
                <a:solidFill>
                  <a:srgbClr val="0D0D0D"/>
                </a:solidFill>
                <a:effectLst/>
                <a:highlight>
                  <a:srgbClr val="FFFFFF"/>
                </a:highlight>
                <a:latin typeface="ui-sans-serif"/>
              </a:rPr>
              <a:t> </a:t>
            </a:r>
            <a:r>
              <a:rPr lang="en-US" sz="1050" dirty="0">
                <a:solidFill>
                  <a:srgbClr val="0D0D0D"/>
                </a:solidFill>
                <a:highlight>
                  <a:srgbClr val="FFFFFF"/>
                </a:highlight>
                <a:latin typeface="ui-sans-serif"/>
              </a:rPr>
              <a:t>S</a:t>
            </a:r>
            <a:r>
              <a:rPr lang="en-US" sz="1050" b="0" i="0" dirty="0">
                <a:solidFill>
                  <a:srgbClr val="0D0D0D"/>
                </a:solidFill>
                <a:effectLst/>
                <a:highlight>
                  <a:srgbClr val="FFFFFF"/>
                </a:highlight>
                <a:latin typeface="ui-sans-serif"/>
              </a:rPr>
              <a:t>ervice </a:t>
            </a:r>
            <a:r>
              <a:rPr lang="en-US" sz="1050" dirty="0">
                <a:solidFill>
                  <a:srgbClr val="0D0D0D"/>
                </a:solidFill>
                <a:highlight>
                  <a:srgbClr val="FFFFFF"/>
                </a:highlight>
                <a:latin typeface="ui-sans-serif"/>
              </a:rPr>
              <a:t>A</a:t>
            </a:r>
            <a:r>
              <a:rPr lang="en-US" sz="1050" b="0" i="0" dirty="0">
                <a:solidFill>
                  <a:srgbClr val="0D0D0D"/>
                </a:solidFill>
                <a:effectLst/>
                <a:highlight>
                  <a:srgbClr val="FFFFFF"/>
                </a:highlight>
                <a:latin typeface="ui-sans-serif"/>
              </a:rPr>
              <a:t>ppointments, Assets, and Service contracts and</a:t>
            </a:r>
            <a:r>
              <a:rPr lang="en-IN" sz="1050" b="0" i="0" dirty="0">
                <a:solidFill>
                  <a:srgbClr val="0D0D0D"/>
                </a:solidFill>
                <a:effectLst/>
                <a:highlight>
                  <a:srgbClr val="FFFFFF"/>
                </a:highlight>
                <a:latin typeface="ui-sans-serif"/>
              </a:rPr>
              <a:t> Service Territories, Operating Hours, Service resources, Contract Line Items and Entitlements, Cases and Scheduling policy </a:t>
            </a:r>
            <a:r>
              <a:rPr lang="en-US" sz="1050" b="0" i="0" dirty="0">
                <a:solidFill>
                  <a:srgbClr val="0D0D0D"/>
                </a:solidFill>
                <a:effectLst/>
                <a:highlight>
                  <a:srgbClr val="FFFFFF"/>
                </a:highlight>
                <a:latin typeface="ui-sans-serif"/>
              </a:rPr>
              <a:t>to meet client requirements.</a:t>
            </a:r>
          </a:p>
          <a:p>
            <a:pPr marL="171450" indent="-171450">
              <a:buFont typeface="Arial" panose="020B0604020202020204" pitchFamily="34" charset="0"/>
              <a:buChar char="•"/>
            </a:pPr>
            <a:r>
              <a:rPr lang="en-US" sz="1050" b="0" i="0" dirty="0">
                <a:solidFill>
                  <a:srgbClr val="0D0D0D"/>
                </a:solidFill>
                <a:effectLst/>
                <a:highlight>
                  <a:srgbClr val="FFFFFF"/>
                </a:highlight>
                <a:latin typeface="ui-sans-serif"/>
              </a:rPr>
              <a:t>Designed and implemented custom solutions using Field Service Lightning to streamline work order management, asset tracking, t</a:t>
            </a:r>
            <a:r>
              <a:rPr lang="en-US" sz="1050" dirty="0">
                <a:solidFill>
                  <a:srgbClr val="0D0D0D"/>
                </a:solidFill>
                <a:highlight>
                  <a:srgbClr val="FFFFFF"/>
                </a:highlight>
                <a:latin typeface="ui-sans-serif"/>
              </a:rPr>
              <a:t>erritory, F</a:t>
            </a:r>
            <a:r>
              <a:rPr lang="en-US" sz="1050" b="0" i="0" dirty="0">
                <a:solidFill>
                  <a:srgbClr val="0D0D0D"/>
                </a:solidFill>
                <a:effectLst/>
                <a:highlight>
                  <a:srgbClr val="FFFFFF"/>
                </a:highlight>
                <a:latin typeface="ui-sans-serif"/>
              </a:rPr>
              <a:t>ield service mobile App and Field service scheduling and optimization by Dispatcher Console with Gantt chart and </a:t>
            </a:r>
            <a:r>
              <a:rPr lang="en-US" sz="1050" dirty="0">
                <a:solidFill>
                  <a:srgbClr val="0D0D0D"/>
                </a:solidFill>
                <a:highlight>
                  <a:srgbClr val="FFFFFF"/>
                </a:highlight>
                <a:latin typeface="ui-sans-serif"/>
              </a:rPr>
              <a:t>S</a:t>
            </a:r>
            <a:r>
              <a:rPr lang="en-US" sz="1050" b="0" i="0" dirty="0">
                <a:solidFill>
                  <a:srgbClr val="0D0D0D"/>
                </a:solidFill>
                <a:effectLst/>
                <a:highlight>
                  <a:srgbClr val="FFFFFF"/>
                </a:highlight>
                <a:latin typeface="ui-sans-serif"/>
              </a:rPr>
              <a:t>cheduling Optimizer.</a:t>
            </a:r>
          </a:p>
          <a:p>
            <a:endParaRPr lang="en-US" sz="1200" b="1" i="0" dirty="0">
              <a:solidFill>
                <a:srgbClr val="000000"/>
              </a:solidFill>
              <a:effectLst/>
              <a:latin typeface="WordVisi_MSFontService"/>
            </a:endParaRPr>
          </a:p>
          <a:p>
            <a:pPr eaLnBrk="0" fontAlgn="base" hangingPunct="0"/>
            <a:r>
              <a:rPr lang="en-US" sz="1200" b="1" dirty="0">
                <a:ea typeface="+mn-lt"/>
                <a:cs typeface="+mn-lt"/>
              </a:rPr>
              <a:t>Client : Zendesk</a:t>
            </a:r>
          </a:p>
          <a:p>
            <a:pPr eaLnBrk="0" fontAlgn="base" hangingPunct="0"/>
            <a:r>
              <a:rPr lang="en-US" sz="1200" b="1" dirty="0">
                <a:ea typeface="+mn-lt"/>
                <a:cs typeface="+mn-lt"/>
              </a:rPr>
              <a:t>Role: </a:t>
            </a:r>
            <a:r>
              <a:rPr lang="en-IN" sz="1200" dirty="0"/>
              <a:t>Sr. Salesforce Developer</a:t>
            </a:r>
          </a:p>
          <a:p>
            <a:pPr eaLnBrk="0" fontAlgn="base" hangingPunct="0"/>
            <a:r>
              <a:rPr lang="en-IN" sz="1200" b="1" dirty="0">
                <a:ea typeface="+mn-lt"/>
                <a:cs typeface="+mn-lt"/>
              </a:rPr>
              <a:t>Responsibilities:</a:t>
            </a:r>
          </a:p>
          <a:p>
            <a:pPr marL="171450" indent="-171450" rtl="0">
              <a:buFont typeface="Arial" panose="020B0604020202020204" pitchFamily="34" charset="0"/>
              <a:buChar char="•"/>
            </a:pPr>
            <a:r>
              <a:rPr lang="en-US" sz="1050" dirty="0"/>
              <a:t>Analyzed existing code and find the optimal solutions for the requirement mentioned in helpdesk tickets.</a:t>
            </a:r>
          </a:p>
          <a:p>
            <a:pPr marL="171450" indent="-171450" rtl="0">
              <a:buFont typeface="Arial" panose="020B0604020202020204" pitchFamily="34" charset="0"/>
              <a:buChar char="•"/>
            </a:pPr>
            <a:r>
              <a:rPr lang="en-US" sz="1050" dirty="0"/>
              <a:t>Did admin/dev work as and when need to achieve the requirement.</a:t>
            </a:r>
          </a:p>
          <a:p>
            <a:pPr marL="171450" indent="-171450">
              <a:buFont typeface="Arial" panose="020B0604020202020204" pitchFamily="34" charset="0"/>
              <a:buChar char="•"/>
            </a:pPr>
            <a:r>
              <a:rPr kumimoji="0" lang="en-US" sz="105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rPr>
              <a:t>Created approval processes for quotes, contracts, and discounts including approval criteria, approval steps, escalation rules, and notification workflows to ensure compliance, governance, and accuracy in quote approvals.</a:t>
            </a:r>
          </a:p>
          <a:p>
            <a:pPr marL="171450" indent="-171450">
              <a:buFont typeface="Arial" panose="020B0604020202020204" pitchFamily="34" charset="0"/>
              <a:buChar char="•"/>
            </a:pPr>
            <a:r>
              <a:rPr lang="en-US" sz="1050" b="0" i="0" dirty="0">
                <a:solidFill>
                  <a:srgbClr val="0D0D0D"/>
                </a:solidFill>
                <a:effectLst/>
                <a:highlight>
                  <a:srgbClr val="FFFFFF"/>
                </a:highlight>
                <a:latin typeface="ui-sans-serif"/>
              </a:rPr>
              <a:t>Designed and implemented subscription management processes, including billing schedules, renewal automation.</a:t>
            </a:r>
          </a:p>
          <a:p>
            <a:endParaRPr lang="en-US" sz="1200" b="0" i="0" dirty="0">
              <a:solidFill>
                <a:srgbClr val="0D0D0D"/>
              </a:solidFill>
              <a:effectLst/>
              <a:highlight>
                <a:srgbClr val="FFFFFF"/>
              </a:highlight>
              <a:latin typeface="ui-sans-serif"/>
            </a:endParaRPr>
          </a:p>
          <a:p>
            <a:pPr marL="171450" indent="-171450">
              <a:buFont typeface="Arial" panose="020B0604020202020204" pitchFamily="34" charset="0"/>
              <a:buChar char="•"/>
            </a:pPr>
            <a:endPar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endParaRPr>
          </a:p>
          <a:p>
            <a:pPr marL="171450" indent="-171450">
              <a:buFont typeface="Arial" panose="020B0604020202020204" pitchFamily="34" charset="0"/>
              <a:buChar char="•"/>
            </a:pPr>
            <a:endParaRPr kumimoji="0" lang="en-US" sz="1200" i="0" u="none" strike="noStrike" kern="1200" cap="none" spc="0" normalizeH="0" baseline="0" noProof="0" dirty="0">
              <a:ln>
                <a:noFill/>
              </a:ln>
              <a:solidFill>
                <a:prstClr val="black"/>
              </a:solidFill>
              <a:effectLst/>
              <a:uLnTx/>
              <a:uFillTx/>
              <a:latin typeface="Calibri" panose="020F0502020204030204"/>
              <a:ea typeface="Calibri" panose="020F0502020204030204"/>
              <a:cs typeface="Calibri" panose="020F0502020204030204"/>
            </a:endParaRPr>
          </a:p>
          <a:p>
            <a:pPr marL="171450" indent="-171450" rtl="0">
              <a:buFont typeface="Arial" panose="020B0604020202020204" pitchFamily="34" charset="0"/>
              <a:buChar char="•"/>
            </a:pPr>
            <a:endParaRPr lang="en-US" sz="1200" dirty="0"/>
          </a:p>
          <a:p>
            <a:pPr marL="171450" indent="-171450" rtl="0">
              <a:buFont typeface="Arial" panose="020B0604020202020204" pitchFamily="34" charset="0"/>
              <a:buChar char="•"/>
            </a:pPr>
            <a:endParaRPr lang="en-US" sz="1200" dirty="0"/>
          </a:p>
        </p:txBody>
      </p:sp>
      <p:cxnSp>
        <p:nvCxnSpPr>
          <p:cNvPr id="7" name="Straight Connector 6">
            <a:extLst>
              <a:ext uri="{FF2B5EF4-FFF2-40B4-BE49-F238E27FC236}">
                <a16:creationId xmlns:a16="http://schemas.microsoft.com/office/drawing/2014/main" id="{7D69D7E1-7B99-0EFF-0676-EBD478A96DB9}"/>
              </a:ext>
            </a:extLst>
          </p:cNvPr>
          <p:cNvCxnSpPr/>
          <p:nvPr/>
        </p:nvCxnSpPr>
        <p:spPr>
          <a:xfrm>
            <a:off x="3823589" y="585626"/>
            <a:ext cx="0" cy="5764427"/>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 name="TextBox 7">
            <a:extLst>
              <a:ext uri="{FF2B5EF4-FFF2-40B4-BE49-F238E27FC236}">
                <a16:creationId xmlns:a16="http://schemas.microsoft.com/office/drawing/2014/main" id="{47CF9C59-FA0C-CBD1-7F02-6AF054ED8F19}"/>
              </a:ext>
            </a:extLst>
          </p:cNvPr>
          <p:cNvSpPr txBox="1"/>
          <p:nvPr/>
        </p:nvSpPr>
        <p:spPr>
          <a:xfrm>
            <a:off x="1577082" y="1093151"/>
            <a:ext cx="2218263" cy="483530"/>
          </a:xfrm>
          <a:prstGeom prst="rect">
            <a:avLst/>
          </a:prstGeom>
          <a:noFill/>
        </p:spPr>
        <p:txBody>
          <a:bodyPr wrap="square" lIns="91440" tIns="45720" rIns="91440" bIns="45720" rtlCol="0" anchor="t">
            <a:spAutoFit/>
          </a:bodyPr>
          <a:lstStyle/>
          <a:p>
            <a:pPr>
              <a:lnSpc>
                <a:spcPts val="1600"/>
              </a:lnSpc>
              <a:spcBef>
                <a:spcPts val="0"/>
              </a:spcBef>
            </a:pPr>
            <a:r>
              <a:rPr lang="en-US" sz="1100" b="1">
                <a:cs typeface="Calibri"/>
              </a:rPr>
              <a:t>Sonali.Sahu@brillio.com</a:t>
            </a:r>
          </a:p>
          <a:p>
            <a:pPr>
              <a:lnSpc>
                <a:spcPts val="1600"/>
              </a:lnSpc>
            </a:pPr>
            <a:r>
              <a:rPr lang="en-US" sz="1100" b="1">
                <a:solidFill>
                  <a:srgbClr val="201646"/>
                </a:solidFill>
                <a:latin typeface="Arial"/>
                <a:ea typeface="+mj-ea"/>
                <a:cs typeface="Arial"/>
              </a:rPr>
              <a:t>Toronto, Canada</a:t>
            </a:r>
          </a:p>
        </p:txBody>
      </p:sp>
      <p:sp>
        <p:nvSpPr>
          <p:cNvPr id="9" name="TextBox 8">
            <a:extLst>
              <a:ext uri="{FF2B5EF4-FFF2-40B4-BE49-F238E27FC236}">
                <a16:creationId xmlns:a16="http://schemas.microsoft.com/office/drawing/2014/main" id="{C278AB69-2DCC-0B22-D75D-E917CE9ACC21}"/>
              </a:ext>
            </a:extLst>
          </p:cNvPr>
          <p:cNvSpPr txBox="1"/>
          <p:nvPr/>
        </p:nvSpPr>
        <p:spPr>
          <a:xfrm>
            <a:off x="271351" y="6348529"/>
            <a:ext cx="3124762" cy="400110"/>
          </a:xfrm>
          <a:prstGeom prst="rect">
            <a:avLst/>
          </a:prstGeom>
          <a:noFill/>
        </p:spPr>
        <p:txBody>
          <a:bodyPr wrap="square" lIns="91440" tIns="45720" rIns="91440" bIns="45720" numCol="3" anchor="t">
            <a:spAutoFit/>
          </a:bodyPr>
          <a:lstStyle/>
          <a:p>
            <a:r>
              <a:rPr lang="en-US" sz="1000"/>
              <a:t>	</a:t>
            </a:r>
            <a:endParaRPr lang="en-US" sz="1000">
              <a:cs typeface="Calibri"/>
            </a:endParaRPr>
          </a:p>
          <a:p>
            <a:pPr marL="171450" indent="-171450">
              <a:buFont typeface="Arial" panose="020B0604020202020204" pitchFamily="34" charset="0"/>
              <a:buChar char="•"/>
            </a:pPr>
            <a:endParaRPr lang="en-US" sz="1000"/>
          </a:p>
        </p:txBody>
      </p:sp>
      <p:pic>
        <p:nvPicPr>
          <p:cNvPr id="10" name="Picture 6">
            <a:extLst>
              <a:ext uri="{FF2B5EF4-FFF2-40B4-BE49-F238E27FC236}">
                <a16:creationId xmlns:a16="http://schemas.microsoft.com/office/drawing/2014/main" id="{CC017480-7D6E-613B-2896-F1D66A6F18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336" y="729343"/>
            <a:ext cx="1112746" cy="1443979"/>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76AE73C7-7A47-DEAB-FC4A-7A3E5FE27411}"/>
              </a:ext>
            </a:extLst>
          </p:cNvPr>
          <p:cNvSpPr txBox="1"/>
          <p:nvPr/>
        </p:nvSpPr>
        <p:spPr>
          <a:xfrm>
            <a:off x="365761" y="2331076"/>
            <a:ext cx="3360701" cy="5155257"/>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dirty="0">
                <a:ln>
                  <a:noFill/>
                </a:ln>
                <a:solidFill>
                  <a:srgbClr val="00B050"/>
                </a:solidFill>
                <a:effectLst/>
                <a:uLnTx/>
                <a:uFillTx/>
                <a:ea typeface="+mn-ea"/>
                <a:cs typeface="+mn-cs"/>
              </a:rPr>
              <a:t>Core Skill Sets</a:t>
            </a:r>
            <a:endParaRPr kumimoji="0" lang="en-IN" sz="1200" b="0" i="0" u="none" strike="noStrike" kern="1200" cap="none" spc="0" normalizeH="0" baseline="0" noProof="0" dirty="0">
              <a:ln>
                <a:noFill/>
              </a:ln>
              <a:solidFill>
                <a:srgbClr val="00B050"/>
              </a:solidFill>
              <a:effectLst/>
              <a:uLnTx/>
              <a:uFillTx/>
              <a:ea typeface="+mn-ea"/>
              <a:cs typeface="+mn-cs"/>
            </a:endParaRPr>
          </a:p>
          <a:p>
            <a:pPr marL="171450" lvl="0" indent="-171450">
              <a:buFont typeface="Arial" panose="020B0604020202020204" pitchFamily="34" charset="0"/>
              <a:buChar char="•"/>
              <a:defRPr/>
            </a:pPr>
            <a:r>
              <a:rPr lang="en-IN" sz="1100" dirty="0">
                <a:solidFill>
                  <a:schemeClr val="accent1">
                    <a:lumMod val="50000"/>
                  </a:schemeClr>
                </a:solidFill>
                <a:cs typeface="Arial"/>
              </a:rPr>
              <a:t>Apttus CPQ</a:t>
            </a:r>
          </a:p>
          <a:p>
            <a:pPr marL="171450" lvl="0" indent="-171450">
              <a:buFont typeface="Arial" panose="020B0604020202020204" pitchFamily="34" charset="0"/>
              <a:buChar char="•"/>
              <a:defRPr/>
            </a:pPr>
            <a:r>
              <a:rPr lang="en-IN" sz="1100" dirty="0">
                <a:solidFill>
                  <a:schemeClr val="accent1">
                    <a:lumMod val="50000"/>
                  </a:schemeClr>
                </a:solidFill>
                <a:cs typeface="Arial"/>
              </a:rPr>
              <a:t>Sales Cloud</a:t>
            </a:r>
          </a:p>
          <a:p>
            <a:pPr marL="171450" lvl="0" indent="-171450">
              <a:buFont typeface="Arial" panose="020B0604020202020204" pitchFamily="34" charset="0"/>
              <a:buChar char="•"/>
              <a:defRPr/>
            </a:pPr>
            <a:r>
              <a:rPr lang="en-IN" sz="1100" dirty="0">
                <a:solidFill>
                  <a:schemeClr val="accent1">
                    <a:lumMod val="50000"/>
                  </a:schemeClr>
                </a:solidFill>
                <a:cs typeface="Arial"/>
              </a:rPr>
              <a:t>Service Cloud</a:t>
            </a:r>
          </a:p>
          <a:p>
            <a:pPr marL="171450" lvl="0" indent="-171450">
              <a:buFont typeface="Arial" panose="020B0604020202020204" pitchFamily="34" charset="0"/>
              <a:buChar char="•"/>
              <a:defRPr/>
            </a:pPr>
            <a:r>
              <a:rPr lang="en-IN" sz="1100" dirty="0">
                <a:solidFill>
                  <a:schemeClr val="accent1">
                    <a:lumMod val="50000"/>
                  </a:schemeClr>
                </a:solidFill>
                <a:cs typeface="Arial"/>
              </a:rPr>
              <a:t>Salesforce CPQ</a:t>
            </a:r>
          </a:p>
          <a:p>
            <a:pPr marL="171450" lvl="0" indent="-171450">
              <a:buFont typeface="Arial" panose="020B0604020202020204" pitchFamily="34" charset="0"/>
              <a:buChar char="•"/>
              <a:defRPr/>
            </a:pPr>
            <a:r>
              <a:rPr lang="en-IN" sz="1100" dirty="0">
                <a:solidFill>
                  <a:schemeClr val="accent1">
                    <a:lumMod val="50000"/>
                  </a:schemeClr>
                </a:solidFill>
                <a:cs typeface="Arial"/>
              </a:rPr>
              <a:t>Field Service Lightning</a:t>
            </a:r>
          </a:p>
          <a:p>
            <a:pPr marL="171450" lvl="0" indent="-171450">
              <a:buFont typeface="Arial" panose="020B0604020202020204" pitchFamily="34" charset="0"/>
              <a:buChar char="•"/>
              <a:defRPr/>
            </a:pPr>
            <a:r>
              <a:rPr lang="en-IN" sz="1100" dirty="0">
                <a:solidFill>
                  <a:schemeClr val="accent1">
                    <a:lumMod val="50000"/>
                  </a:schemeClr>
                </a:solidFill>
                <a:cs typeface="Arial"/>
              </a:rPr>
              <a:t>JIRA | </a:t>
            </a:r>
            <a:r>
              <a:rPr lang="en-IN" sz="1100" dirty="0" err="1">
                <a:solidFill>
                  <a:schemeClr val="accent1">
                    <a:lumMod val="50000"/>
                  </a:schemeClr>
                </a:solidFill>
                <a:cs typeface="Arial"/>
              </a:rPr>
              <a:t>Devops</a:t>
            </a:r>
            <a:endParaRPr lang="en-IN" sz="1100" dirty="0">
              <a:solidFill>
                <a:schemeClr val="accent1">
                  <a:lumMod val="50000"/>
                </a:schemeClr>
              </a:solidFill>
              <a:cs typeface="Arial"/>
            </a:endParaRPr>
          </a:p>
          <a:p>
            <a:pPr marL="171450" lvl="0" indent="-171450">
              <a:buFont typeface="Arial" panose="020B0604020202020204" pitchFamily="34" charset="0"/>
              <a:buChar char="•"/>
              <a:defRPr/>
            </a:pPr>
            <a:r>
              <a:rPr lang="en-IN" sz="1100" dirty="0">
                <a:solidFill>
                  <a:schemeClr val="accent1">
                    <a:lumMod val="50000"/>
                  </a:schemeClr>
                </a:solidFill>
                <a:cs typeface="Arial"/>
              </a:rPr>
              <a:t> Copado| GIT | </a:t>
            </a:r>
            <a:r>
              <a:rPr lang="en-IN" sz="1100" dirty="0" err="1">
                <a:solidFill>
                  <a:schemeClr val="accent1">
                    <a:lumMod val="50000"/>
                  </a:schemeClr>
                </a:solidFill>
                <a:cs typeface="Arial"/>
              </a:rPr>
              <a:t>Flosum</a:t>
            </a:r>
            <a:endParaRPr lang="en-IN" sz="1100" dirty="0">
              <a:solidFill>
                <a:schemeClr val="accent1">
                  <a:lumMod val="50000"/>
                </a:schemeClr>
              </a:solidFill>
              <a:cs typeface="Arial"/>
            </a:endParaRPr>
          </a:p>
          <a:p>
            <a:pPr marL="171450" lvl="0" indent="-171450">
              <a:buFont typeface="Arial" panose="020B0604020202020204" pitchFamily="34" charset="0"/>
              <a:buChar char="•"/>
              <a:defRPr/>
            </a:pPr>
            <a:r>
              <a:rPr lang="en-IN" sz="1100" dirty="0">
                <a:solidFill>
                  <a:schemeClr val="accent1">
                    <a:lumMod val="50000"/>
                  </a:schemeClr>
                </a:solidFill>
                <a:cs typeface="Arial"/>
              </a:rPr>
              <a:t>APEX </a:t>
            </a:r>
          </a:p>
          <a:p>
            <a:pPr marL="171450" lvl="0" indent="-171450">
              <a:buFont typeface="Arial" panose="020B0604020202020204" pitchFamily="34" charset="0"/>
              <a:buChar char="•"/>
              <a:defRPr/>
            </a:pPr>
            <a:r>
              <a:rPr lang="en-IN" sz="1100" dirty="0">
                <a:solidFill>
                  <a:schemeClr val="accent1">
                    <a:lumMod val="50000"/>
                  </a:schemeClr>
                </a:solidFill>
                <a:cs typeface="Arial"/>
              </a:rPr>
              <a:t>Visualforce</a:t>
            </a:r>
          </a:p>
          <a:p>
            <a:pPr marL="171450" lvl="0" indent="-171450">
              <a:buFont typeface="Arial" panose="020B0604020202020204" pitchFamily="34" charset="0"/>
              <a:buChar char="•"/>
              <a:defRPr/>
            </a:pPr>
            <a:r>
              <a:rPr lang="en-IN" sz="1100" dirty="0" err="1">
                <a:solidFill>
                  <a:schemeClr val="accent1">
                    <a:lumMod val="50000"/>
                  </a:schemeClr>
                </a:solidFill>
                <a:cs typeface="Arial"/>
              </a:rPr>
              <a:t>Javascript</a:t>
            </a:r>
            <a:endParaRPr lang="en-IN" sz="1100" dirty="0">
              <a:solidFill>
                <a:schemeClr val="accent1">
                  <a:lumMod val="50000"/>
                </a:schemeClr>
              </a:solidFill>
              <a:cs typeface="Arial"/>
            </a:endParaRPr>
          </a:p>
          <a:p>
            <a:pPr marL="171450" lvl="0" indent="-171450">
              <a:buFont typeface="Arial" panose="020B0604020202020204" pitchFamily="34" charset="0"/>
              <a:buChar char="•"/>
              <a:defRPr/>
            </a:pPr>
            <a:r>
              <a:rPr lang="en-IN" sz="1100" dirty="0">
                <a:solidFill>
                  <a:schemeClr val="accent1">
                    <a:lumMod val="50000"/>
                  </a:schemeClr>
                </a:solidFill>
                <a:cs typeface="Arial"/>
              </a:rPr>
              <a:t>Aura Components</a:t>
            </a:r>
          </a:p>
          <a:p>
            <a:pPr marL="171450" lvl="0" indent="-171450">
              <a:buFont typeface="Arial" panose="020B0604020202020204" pitchFamily="34" charset="0"/>
              <a:buChar char="•"/>
              <a:defRPr/>
            </a:pPr>
            <a:r>
              <a:rPr lang="en-IN" sz="1100" dirty="0">
                <a:solidFill>
                  <a:schemeClr val="accent1">
                    <a:lumMod val="50000"/>
                  </a:schemeClr>
                </a:solidFill>
                <a:cs typeface="Arial"/>
              </a:rPr>
              <a:t>Lightning Web Components</a:t>
            </a:r>
          </a:p>
          <a:p>
            <a:pPr marL="171450" lvl="0" indent="-171450">
              <a:buFont typeface="Arial" panose="020B0604020202020204" pitchFamily="34" charset="0"/>
              <a:buChar char="•"/>
              <a:defRPr/>
            </a:pPr>
            <a:r>
              <a:rPr lang="en-IN" sz="1100" dirty="0">
                <a:solidFill>
                  <a:schemeClr val="accent1">
                    <a:lumMod val="50000"/>
                  </a:schemeClr>
                </a:solidFill>
                <a:cs typeface="Arial"/>
              </a:rPr>
              <a:t>Flows</a:t>
            </a:r>
          </a:p>
          <a:p>
            <a:pPr marL="171450" lvl="0" indent="-171450">
              <a:buFont typeface="Arial" panose="020B0604020202020204" pitchFamily="34" charset="0"/>
              <a:buChar char="•"/>
              <a:defRPr/>
            </a:pPr>
            <a:r>
              <a:rPr lang="en-IN" sz="1100" dirty="0">
                <a:solidFill>
                  <a:schemeClr val="accent1">
                    <a:lumMod val="50000"/>
                  </a:schemeClr>
                </a:solidFill>
                <a:cs typeface="Arial"/>
              </a:rPr>
              <a:t>Zuora integration</a:t>
            </a:r>
          </a:p>
          <a:p>
            <a:pPr marL="171450" lvl="0" indent="-171450">
              <a:buFont typeface="Arial" panose="020B0604020202020204" pitchFamily="34" charset="0"/>
              <a:buChar char="•"/>
              <a:defRPr/>
            </a:pPr>
            <a:r>
              <a:rPr lang="en-IN" sz="1100" dirty="0">
                <a:solidFill>
                  <a:schemeClr val="accent1">
                    <a:lumMod val="50000"/>
                  </a:schemeClr>
                </a:solidFill>
                <a:cs typeface="Arial"/>
              </a:rPr>
              <a:t>Conga Templates</a:t>
            </a:r>
          </a:p>
          <a:p>
            <a:pPr marL="171450" lvl="0" indent="-171450">
              <a:buFont typeface="Arial" panose="020B0604020202020204" pitchFamily="34" charset="0"/>
              <a:buChar char="•"/>
              <a:defRPr/>
            </a:pPr>
            <a:r>
              <a:rPr lang="en-IN" sz="1100" dirty="0">
                <a:solidFill>
                  <a:schemeClr val="accent1">
                    <a:lumMod val="50000"/>
                  </a:schemeClr>
                </a:solidFill>
                <a:cs typeface="Arial"/>
              </a:rPr>
              <a:t>Postman</a:t>
            </a:r>
          </a:p>
          <a:p>
            <a:pPr marL="171450" lvl="0" indent="-171450">
              <a:buFont typeface="Arial" panose="020B0604020202020204" pitchFamily="34" charset="0"/>
              <a:buChar char="•"/>
              <a:defRPr/>
            </a:pPr>
            <a:r>
              <a:rPr lang="en-IN" sz="1100" dirty="0">
                <a:solidFill>
                  <a:schemeClr val="accent1">
                    <a:lumMod val="50000"/>
                  </a:schemeClr>
                </a:solidFill>
                <a:cs typeface="Arial"/>
              </a:rPr>
              <a:t>X-Author</a:t>
            </a:r>
          </a:p>
          <a:p>
            <a:pPr marL="171450" lvl="0" indent="-171450">
              <a:buFont typeface="Arial" panose="020B0604020202020204" pitchFamily="34" charset="0"/>
              <a:buChar char="•"/>
              <a:defRPr/>
            </a:pPr>
            <a:r>
              <a:rPr lang="en-IN" sz="1100" dirty="0">
                <a:solidFill>
                  <a:schemeClr val="accent1">
                    <a:lumMod val="50000"/>
                  </a:schemeClr>
                </a:solidFill>
                <a:cs typeface="Arial"/>
              </a:rPr>
              <a:t>Remote Site Setting</a:t>
            </a:r>
          </a:p>
          <a:p>
            <a:pPr marL="171450" lvl="0" indent="-171450">
              <a:buFont typeface="Arial" panose="020B0604020202020204" pitchFamily="34" charset="0"/>
              <a:buChar char="•"/>
              <a:defRPr/>
            </a:pPr>
            <a:r>
              <a:rPr lang="en-IN" sz="1100" dirty="0" err="1">
                <a:solidFill>
                  <a:schemeClr val="accent1">
                    <a:lumMod val="50000"/>
                  </a:schemeClr>
                </a:solidFill>
                <a:cs typeface="Arial"/>
              </a:rPr>
              <a:t>Sharepoint</a:t>
            </a:r>
            <a:r>
              <a:rPr lang="en-IN" sz="1100" dirty="0">
                <a:solidFill>
                  <a:schemeClr val="accent1">
                    <a:lumMod val="50000"/>
                  </a:schemeClr>
                </a:solidFill>
                <a:cs typeface="Arial"/>
              </a:rPr>
              <a:t> Integration</a:t>
            </a:r>
          </a:p>
          <a:p>
            <a:pPr marL="171450" lvl="0" indent="-171450">
              <a:buFont typeface="Arial" panose="020B0604020202020204" pitchFamily="34" charset="0"/>
              <a:buChar char="•"/>
              <a:defRPr/>
            </a:pPr>
            <a:r>
              <a:rPr lang="en-IN" sz="1100" dirty="0" err="1">
                <a:solidFill>
                  <a:schemeClr val="accent1">
                    <a:lumMod val="50000"/>
                  </a:schemeClr>
                </a:solidFill>
                <a:cs typeface="Arial"/>
              </a:rPr>
              <a:t>ChatBot</a:t>
            </a:r>
            <a:r>
              <a:rPr lang="en-IN" sz="1100" dirty="0">
                <a:solidFill>
                  <a:schemeClr val="accent1">
                    <a:lumMod val="50000"/>
                  </a:schemeClr>
                </a:solidFill>
                <a:cs typeface="Arial"/>
              </a:rPr>
              <a:t> Integration</a:t>
            </a:r>
          </a:p>
          <a:p>
            <a:pPr marL="171450" lvl="0" indent="-171450">
              <a:buFont typeface="Arial" panose="020B0604020202020204" pitchFamily="34" charset="0"/>
              <a:buChar char="•"/>
              <a:defRPr/>
            </a:pPr>
            <a:r>
              <a:rPr lang="en-IN" sz="1100" dirty="0">
                <a:solidFill>
                  <a:schemeClr val="accent1">
                    <a:lumMod val="50000"/>
                  </a:schemeClr>
                </a:solidFill>
                <a:cs typeface="Arial"/>
              </a:rPr>
              <a:t>Conga Document Generation</a:t>
            </a:r>
          </a:p>
          <a:p>
            <a:pPr marL="171450" lvl="0" indent="-171450">
              <a:buFont typeface="Arial" panose="020B0604020202020204" pitchFamily="34" charset="0"/>
              <a:buChar char="•"/>
              <a:defRPr/>
            </a:pPr>
            <a:endParaRPr lang="en-IN" sz="1100" dirty="0">
              <a:solidFill>
                <a:schemeClr val="accent1">
                  <a:lumMod val="50000"/>
                </a:schemeClr>
              </a:solidFill>
              <a:cs typeface="Arial"/>
            </a:endParaRPr>
          </a:p>
          <a:p>
            <a:pPr marL="171450" lvl="0" indent="-171450">
              <a:buFont typeface="Arial" panose="020B0604020202020204" pitchFamily="34" charset="0"/>
              <a:buChar char="•"/>
              <a:defRPr/>
            </a:pPr>
            <a:endParaRPr lang="en-IN" sz="1100" dirty="0">
              <a:solidFill>
                <a:schemeClr val="accent1">
                  <a:lumMod val="50000"/>
                </a:schemeClr>
              </a:solidFill>
              <a:cs typeface="Arial"/>
            </a:endParaRPr>
          </a:p>
          <a:p>
            <a:pPr marL="171450" lvl="0" indent="-171450">
              <a:buFont typeface="Arial" panose="020B0604020202020204" pitchFamily="34" charset="0"/>
              <a:buChar char="•"/>
              <a:defRPr/>
            </a:pPr>
            <a:endParaRPr lang="en-IN" sz="1100" dirty="0">
              <a:solidFill>
                <a:schemeClr val="accent1">
                  <a:lumMod val="50000"/>
                </a:schemeClr>
              </a:solidFill>
              <a:cs typeface="Arial"/>
            </a:endParaRPr>
          </a:p>
          <a:p>
            <a:pPr marL="171450" lvl="0" indent="-171450">
              <a:buFont typeface="Arial" panose="020B0604020202020204" pitchFamily="34" charset="0"/>
              <a:buChar char="•"/>
              <a:defRPr/>
            </a:pPr>
            <a:endParaRPr lang="en-IN" sz="1100" dirty="0">
              <a:solidFill>
                <a:schemeClr val="accent1">
                  <a:lumMod val="50000"/>
                </a:schemeClr>
              </a:solidFill>
              <a:cs typeface="Arial"/>
            </a:endParaRPr>
          </a:p>
          <a:p>
            <a:pPr marL="171450" lvl="0" indent="-171450">
              <a:buFont typeface="Arial" panose="020B0604020202020204" pitchFamily="34" charset="0"/>
              <a:buChar char="•"/>
              <a:defRPr/>
            </a:pPr>
            <a:endParaRPr lang="en-IN" sz="1100" dirty="0">
              <a:solidFill>
                <a:schemeClr val="accent1">
                  <a:lumMod val="50000"/>
                </a:schemeClr>
              </a:solidFill>
              <a:cs typeface="Arial"/>
            </a:endParaRPr>
          </a:p>
          <a:p>
            <a:pPr marL="171450" lvl="0" indent="-171450">
              <a:buFont typeface="Arial" panose="020B0604020202020204" pitchFamily="34" charset="0"/>
              <a:buChar char="•"/>
              <a:defRPr/>
            </a:pPr>
            <a:endParaRPr lang="en-IN" sz="1100" dirty="0">
              <a:solidFill>
                <a:schemeClr val="accent1">
                  <a:lumMod val="50000"/>
                </a:schemeClr>
              </a:solidFill>
              <a:cs typeface="Arial"/>
            </a:endParaRPr>
          </a:p>
          <a:p>
            <a:pPr marL="171450" lvl="0" indent="-171450">
              <a:buFont typeface="Arial" panose="020B0604020202020204" pitchFamily="34" charset="0"/>
              <a:buChar char="•"/>
              <a:defRPr/>
            </a:pPr>
            <a:endParaRPr lang="en-IN" sz="1100" dirty="0">
              <a:solidFill>
                <a:schemeClr val="accent1">
                  <a:lumMod val="50000"/>
                </a:schemeClr>
              </a:solidFill>
              <a:cs typeface="Arial"/>
            </a:endParaRPr>
          </a:p>
          <a:p>
            <a:pPr marL="285750" lvl="0" indent="-285750">
              <a:buFont typeface="Arial" panose="020B0604020202020204" pitchFamily="34" charset="0"/>
              <a:buChar char="•"/>
              <a:defRPr/>
            </a:pPr>
            <a:endParaRPr kumimoji="0" lang="en-IN" sz="900" b="0" i="1" u="none" strike="noStrike" kern="1200" cap="none" spc="0" normalizeH="0" baseline="0" noProof="0" dirty="0">
              <a:ln>
                <a:noFill/>
              </a:ln>
              <a:solidFill>
                <a:prstClr val="black"/>
              </a:solidFill>
              <a:effectLst/>
              <a:highlight>
                <a:srgbClr val="FFFF00"/>
              </a:highlight>
              <a:uLnTx/>
              <a:uFillTx/>
              <a:ea typeface="+mn-ea"/>
              <a:cs typeface="+mn-cs"/>
            </a:endParaRPr>
          </a:p>
        </p:txBody>
      </p:sp>
    </p:spTree>
    <p:extLst>
      <p:ext uri="{BB962C8B-B14F-4D97-AF65-F5344CB8AC3E}">
        <p14:creationId xmlns:p14="http://schemas.microsoft.com/office/powerpoint/2010/main" val="1323179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F1E37C-0755-C3B3-2989-4D0C1B9E02BF}"/>
              </a:ext>
            </a:extLst>
          </p:cNvPr>
          <p:cNvSpPr txBox="1"/>
          <p:nvPr/>
        </p:nvSpPr>
        <p:spPr>
          <a:xfrm>
            <a:off x="261257" y="529936"/>
            <a:ext cx="11669486" cy="5934958"/>
          </a:xfrm>
          <a:prstGeom prst="rect">
            <a:avLst/>
          </a:prstGeom>
          <a:noFill/>
        </p:spPr>
        <p:txBody>
          <a:bodyPr wrap="square" lIns="91440" tIns="45720" rIns="91440" bIns="45720" anchor="t">
            <a:spAutoFit/>
          </a:bodyPr>
          <a:lstStyle/>
          <a:p>
            <a:endParaRPr lang="en-IN" sz="1100" b="1" dirty="0">
              <a:solidFill>
                <a:srgbClr val="00B050"/>
              </a:solidFill>
            </a:endParaRPr>
          </a:p>
          <a:p>
            <a:pPr eaLnBrk="0" fontAlgn="base" hangingPunct="0"/>
            <a:r>
              <a:rPr lang="en-US" sz="1100" b="1" dirty="0">
                <a:ea typeface="+mn-lt"/>
                <a:cs typeface="+mn-lt"/>
              </a:rPr>
              <a:t>Client: Box</a:t>
            </a:r>
          </a:p>
          <a:p>
            <a:pPr eaLnBrk="0" fontAlgn="base" hangingPunct="0"/>
            <a:r>
              <a:rPr lang="en-US" sz="1100" b="1" dirty="0">
                <a:ea typeface="+mn-lt"/>
                <a:cs typeface="+mn-lt"/>
              </a:rPr>
              <a:t>Role: </a:t>
            </a:r>
            <a:r>
              <a:rPr lang="en-IN" sz="1100" dirty="0"/>
              <a:t>Salesforce Developer</a:t>
            </a:r>
          </a:p>
          <a:p>
            <a:pPr eaLnBrk="0" fontAlgn="base" hangingPunct="0"/>
            <a:r>
              <a:rPr lang="en-IN" sz="1100" b="1" dirty="0">
                <a:ea typeface="+mn-lt"/>
                <a:cs typeface="+mn-lt"/>
              </a:rPr>
              <a:t>Responsibilities:</a:t>
            </a:r>
          </a:p>
          <a:p>
            <a:pPr marL="171450" indent="-171450" eaLnBrk="0" fontAlgn="base" hangingPunct="0">
              <a:buFont typeface="Arial"/>
              <a:buChar char="•"/>
            </a:pPr>
            <a:endParaRPr lang="en-IN" sz="1100" b="1" dirty="0">
              <a:ea typeface="+mn-lt"/>
              <a:cs typeface="+mn-lt"/>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Performed analysis and coordinated with other developers to design and code systems.</a:t>
            </a:r>
            <a:endParaRPr lang="en-IN" sz="1100" dirty="0">
              <a:effectLst/>
              <a:latin typeface="Symbol" panose="05050102010706020507" pitchFamily="18" charset="2"/>
              <a:ea typeface="Times New Roman" panose="02020603050405020304" pitchFamily="18" charset="0"/>
              <a:sym typeface="Symbol" panose="05050102010706020507" pitchFamily="18" charset="2"/>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Analyzed code and corrected errors to optimize output.</a:t>
            </a:r>
            <a:endParaRPr lang="en-IN" sz="1100" dirty="0">
              <a:latin typeface="Symbol" panose="05050102010706020507" pitchFamily="18" charset="2"/>
              <a:ea typeface="Source Sans Pro" panose="020B0503030403020204" pitchFamily="34" charset="0"/>
              <a:cs typeface="Source Sans Pro" panose="020B0503030403020204" pitchFamily="34" charset="0"/>
              <a:sym typeface="Symbol" panose="05050102010706020507" pitchFamily="18" charset="2"/>
            </a:endParaRPr>
          </a:p>
          <a:p>
            <a:pPr marL="171450" lvl="0" indent="-171450">
              <a:lnSpc>
                <a:spcPts val="1300"/>
              </a:lnSpc>
              <a:buSzPts val="700"/>
              <a:buFont typeface="Arial" panose="020B0604020202020204" pitchFamily="34" charset="0"/>
              <a:buChar char="•"/>
            </a:pPr>
            <a:r>
              <a:rPr lang="en-US" sz="1100" b="0" i="0" dirty="0">
                <a:solidFill>
                  <a:srgbClr val="0D0D0D"/>
                </a:solidFill>
                <a:effectLst/>
                <a:highlight>
                  <a:srgbClr val="FFFFFF"/>
                </a:highlight>
                <a:latin typeface="ui-sans-serif"/>
              </a:rPr>
              <a:t>Integrated Salesforce CPQ with subscription billing platforms such as Zuora to enable seamless end-to-end subscription management.</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Designed and developed Lightning Components and LWC for custom user interfaces and enhanced user experience within the Salesforce platform.</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Set-up Email-To-Case, Web-to-Case, Case Management, Knowledge Management, Case Support Process/Settings, Reports and Dashboard.</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Case Assignment Rules, Escalation Rules, Approval Rules, Auto Response Rules,.</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Configuration of email to case setup, creation of fields, process builder, custom labels, custom metadata, LWC (Lightning web components). Different APIs payloads for connecting with salesforce from </a:t>
            </a:r>
            <a:r>
              <a:rPr lang="en-US" sz="1100" dirty="0" err="1">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Mulesoft</a:t>
            </a: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 Developed Apex classes to interact with components and attain functionality.</a:t>
            </a:r>
            <a:endParaRPr lang="en-IN" sz="1600" dirty="0">
              <a:effectLst/>
              <a:latin typeface="Symbol" panose="05050102010706020507" pitchFamily="18" charset="2"/>
              <a:ea typeface="Times New Roman" panose="02020603050405020304" pitchFamily="18" charset="0"/>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Built Platform Events and Implemented Salesforce File Connect to integrate with SharePoint.</a:t>
            </a:r>
            <a:endParaRPr lang="en-IN" sz="1600" dirty="0">
              <a:effectLst/>
              <a:latin typeface="Symbol" panose="05050102010706020507" pitchFamily="18" charset="2"/>
              <a:ea typeface="Times New Roman" panose="02020603050405020304" pitchFamily="18" charset="0"/>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Working knowledge on Remote site setting.</a:t>
            </a:r>
            <a:endParaRPr lang="en-IN" sz="1600" dirty="0">
              <a:effectLst/>
              <a:latin typeface="Symbol" panose="05050102010706020507" pitchFamily="18" charset="2"/>
              <a:ea typeface="Times New Roman" panose="02020603050405020304" pitchFamily="18" charset="0"/>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Involved in fixing production code bugs and assisting end users for production issues.</a:t>
            </a:r>
            <a:endParaRPr lang="en-IN" sz="1600" dirty="0">
              <a:effectLst/>
              <a:latin typeface="Symbol" panose="05050102010706020507" pitchFamily="18" charset="2"/>
              <a:ea typeface="Times New Roman" panose="02020603050405020304" pitchFamily="18" charset="0"/>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Prioritized work effectively and handled multiple competing demands.</a:t>
            </a:r>
            <a:endParaRPr lang="en-IN" sz="1600" dirty="0">
              <a:latin typeface="Symbol" panose="05050102010706020507" pitchFamily="18" charset="2"/>
              <a:ea typeface="Source Sans Pro" panose="020B0503030403020204" pitchFamily="34" charset="0"/>
              <a:cs typeface="Source Sans Pro" panose="020B0503030403020204" pitchFamily="34" charset="0"/>
            </a:endParaRPr>
          </a:p>
          <a:p>
            <a:pPr marL="171450" lvl="0" indent="-171450">
              <a:lnSpc>
                <a:spcPts val="1300"/>
              </a:lnSpc>
              <a:buSzPts val="700"/>
              <a:buFont typeface="Arial" panose="020B0604020202020204" pitchFamily="34" charset="0"/>
              <a:buChar char="•"/>
            </a:pPr>
            <a:r>
              <a:rPr lang="en-US" sz="1100" dirty="0">
                <a:solidFill>
                  <a:srgbClr val="000000"/>
                </a:solidFill>
                <a:effectLst/>
                <a:latin typeface="Calibri" panose="020F0502020204030204" pitchFamily="34" charset="0"/>
                <a:ea typeface="Times New Roman" panose="02020603050405020304" pitchFamily="18" charset="0"/>
              </a:rPr>
              <a:t>integrated Salesforce with third-party applications</a:t>
            </a:r>
            <a:r>
              <a:rPr lang="en-US" sz="1100" dirty="0">
                <a:solidFill>
                  <a:srgbClr val="2A2A2A"/>
                </a:solidFill>
                <a:latin typeface="Source Sans Pro" panose="020B0503030403020204" pitchFamily="34" charset="0"/>
                <a:ea typeface="Source Sans Pro" panose="020B0503030403020204" pitchFamily="34" charset="0"/>
              </a:rPr>
              <a:t>.</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Product and service configuration with constraint rules, attribute rules.</a:t>
            </a:r>
            <a:endParaRPr lang="en-IN" sz="1600" dirty="0">
              <a:effectLst/>
              <a:latin typeface="Symbol" panose="05050102010706020507" pitchFamily="18" charset="2"/>
              <a:ea typeface="Times New Roman" panose="02020603050405020304" pitchFamily="18" charset="0"/>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Created bundle products, price list and pricelist line-items then migrated using X-Author Data Migration tool, Data loader.</a:t>
            </a:r>
            <a:endParaRPr lang="en-IN" sz="1600" dirty="0">
              <a:effectLst/>
              <a:latin typeface="Symbol" panose="05050102010706020507" pitchFamily="18" charset="2"/>
              <a:ea typeface="Times New Roman" panose="02020603050405020304" pitchFamily="18" charset="0"/>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Identified and developed process improvements that facilitated knowledge transfer to others.</a:t>
            </a:r>
            <a:r>
              <a:rPr lang="en-IN" sz="1600" dirty="0">
                <a:effectLst/>
                <a:latin typeface="Symbol" panose="05050102010706020507" pitchFamily="18" charset="2"/>
                <a:ea typeface="Times New Roman" panose="02020603050405020304" pitchFamily="18" charset="0"/>
              </a:rPr>
              <a:t> </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We have developed several customized functionalities on top of Apttus CPQ functionality to fulfill the client's requirements</a:t>
            </a:r>
          </a:p>
          <a:p>
            <a:pPr marL="17145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X-author conga template creation and modification.</a:t>
            </a:r>
            <a:r>
              <a:rPr lang="en-IN" sz="1100" dirty="0">
                <a:effectLst/>
                <a:latin typeface="Symbol" panose="05050102010706020507" pitchFamily="18" charset="2"/>
                <a:ea typeface="Times New Roman" panose="02020603050405020304" pitchFamily="18" charset="0"/>
                <a:sym typeface="Symbol" panose="05050102010706020507" pitchFamily="18" charset="2"/>
              </a:rPr>
              <a:t> </a:t>
            </a:r>
            <a:endParaRPr lang="en-US" sz="1100" b="1" dirty="0">
              <a:solidFill>
                <a:srgbClr val="000000"/>
              </a:solidFill>
              <a:latin typeface="WordVisi_MSFontService"/>
              <a:cs typeface="Calibri"/>
            </a:endParaRPr>
          </a:p>
          <a:p>
            <a:pPr eaLnBrk="0" fontAlgn="base" hangingPunct="0">
              <a:spcBef>
                <a:spcPts val="600"/>
              </a:spcBef>
              <a:spcAft>
                <a:spcPct val="0"/>
              </a:spcAft>
            </a:pPr>
            <a:r>
              <a:rPr lang="en-US" sz="1100" b="1" dirty="0">
                <a:ea typeface="+mn-lt"/>
                <a:cs typeface="+mn-lt"/>
              </a:rPr>
              <a:t>Client: Confluent</a:t>
            </a:r>
          </a:p>
          <a:p>
            <a:pPr eaLnBrk="0" fontAlgn="base" hangingPunct="0">
              <a:spcBef>
                <a:spcPts val="600"/>
              </a:spcBef>
              <a:spcAft>
                <a:spcPct val="0"/>
              </a:spcAft>
            </a:pPr>
            <a:r>
              <a:rPr lang="en-US" sz="1100" b="1" dirty="0">
                <a:solidFill>
                  <a:srgbClr val="000000"/>
                </a:solidFill>
                <a:latin typeface="WordVisi_MSFontService"/>
                <a:cs typeface="Calibri"/>
              </a:rPr>
              <a:t>Role: </a:t>
            </a:r>
            <a:r>
              <a:rPr lang="en-US" sz="1100" b="0" i="0" dirty="0">
                <a:solidFill>
                  <a:srgbClr val="000000"/>
                </a:solidFill>
                <a:effectLst/>
                <a:latin typeface="WordVisi_MSFontService"/>
              </a:rPr>
              <a:t>Salesforce Developer</a:t>
            </a:r>
            <a:endParaRPr lang="en-US" sz="1100" b="1" dirty="0">
              <a:solidFill>
                <a:srgbClr val="000000"/>
              </a:solidFill>
              <a:latin typeface="WordVisi_MSFontService"/>
            </a:endParaRPr>
          </a:p>
          <a:p>
            <a:pPr eaLnBrk="0" fontAlgn="base" hangingPunct="0"/>
            <a:r>
              <a:rPr lang="en-IN" sz="1100" b="1" dirty="0">
                <a:ea typeface="+mn-lt"/>
                <a:cs typeface="+mn-lt"/>
              </a:rPr>
              <a:t>Responsibilities:</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Product and service configuration with Price rules, Order forms, Quote templates, Approval Rules, Product rules, Attributes, Contract, Bundle Configuration, Lookup Queries, Discount Schedule, Option Constraints, CPQ Quote Document </a:t>
            </a:r>
            <a:r>
              <a:rPr lang="en-US" sz="1100" dirty="0">
                <a:solidFill>
                  <a:srgbClr val="2A2A2A"/>
                </a:solidFill>
                <a:latin typeface="Source Sans Pro" panose="020B0503030403020204" pitchFamily="34" charset="0"/>
                <a:ea typeface="Source Sans Pro" panose="020B0503030403020204" pitchFamily="34" charset="0"/>
                <a:cs typeface="Source Sans Pro" panose="020B0503030403020204" pitchFamily="34" charset="0"/>
              </a:rPr>
              <a:t>G</a:t>
            </a: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eneration, QCP Scripts, QLE experience, Subscriptions, Amendments and Renewals.</a:t>
            </a:r>
            <a:endParaRPr lang="en-IN" sz="1100" dirty="0">
              <a:effectLst/>
              <a:latin typeface="Symbol" panose="05050102010706020507" pitchFamily="18" charset="2"/>
              <a:ea typeface="Times New Roman" panose="02020603050405020304" pitchFamily="18" charset="0"/>
              <a:sym typeface="Symbol" panose="05050102010706020507" pitchFamily="18" charset="2"/>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According to business requirements, created products, priced them, and validated them on the cart page.</a:t>
            </a:r>
            <a:r>
              <a:rPr lang="en-IN" sz="1100" dirty="0">
                <a:effectLst/>
                <a:latin typeface="Symbol" panose="05050102010706020507" pitchFamily="18" charset="2"/>
                <a:ea typeface="Times New Roman" panose="02020603050405020304" pitchFamily="18" charset="0"/>
                <a:sym typeface="Symbol" panose="05050102010706020507" pitchFamily="18" charset="2"/>
              </a:rPr>
              <a:t> </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Project Management with Team Leading, Problem Solving, Conflict Resolution, Teamwork and Collaboration, Adaptability, Critical</a:t>
            </a:r>
            <a:endParaRPr lang="en-IN" sz="1100" dirty="0">
              <a:effectLst/>
              <a:latin typeface="Symbol" panose="05050102010706020507" pitchFamily="18" charset="2"/>
              <a:ea typeface="Times New Roman" panose="02020603050405020304" pitchFamily="18" charset="0"/>
              <a:sym typeface="Symbol" panose="05050102010706020507" pitchFamily="18" charset="2"/>
            </a:endParaRP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Conducted code reviews and implemented coding standards, ensuring high-quality and maintainable code.</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Estimated work hours and tracked progress using scrum methodology. </a:t>
            </a:r>
          </a:p>
          <a:p>
            <a:pPr marL="171450" lvl="0" indent="-171450">
              <a:lnSpc>
                <a:spcPts val="1300"/>
              </a:lnSpc>
              <a:buSzPts val="700"/>
              <a:buFont typeface="Arial" panose="020B0604020202020204" pitchFamily="34" charset="0"/>
              <a:buChar char="•"/>
            </a:pPr>
            <a:r>
              <a:rPr lang="en-US" sz="1100" dirty="0">
                <a:solidFill>
                  <a:srgbClr val="2A2A2A"/>
                </a:solidFill>
                <a:effectLst/>
                <a:latin typeface="Source Sans Pro" panose="020B0503030403020204" pitchFamily="34" charset="0"/>
                <a:ea typeface="Source Sans Pro" panose="020B0503030403020204" pitchFamily="34" charset="0"/>
                <a:cs typeface="Source Sans Pro" panose="020B0503030403020204" pitchFamily="34" charset="0"/>
              </a:rPr>
              <a:t>Created fields, objects, validation rules, Workflow, Rules, Salesforce advanced approval process, Reports, Dashboards, Custom labels, Approval processes, Batch apex, lightning web components.</a:t>
            </a:r>
            <a:endParaRPr lang="en-IN" sz="1100" dirty="0">
              <a:effectLst/>
              <a:latin typeface="Symbol" panose="05050102010706020507" pitchFamily="18" charset="2"/>
              <a:ea typeface="Times New Roman" panose="02020603050405020304" pitchFamily="18" charset="0"/>
              <a:sym typeface="Symbol" panose="05050102010706020507" pitchFamily="18" charset="2"/>
            </a:endParaRPr>
          </a:p>
        </p:txBody>
      </p:sp>
    </p:spTree>
    <p:extLst>
      <p:ext uri="{BB962C8B-B14F-4D97-AF65-F5344CB8AC3E}">
        <p14:creationId xmlns:p14="http://schemas.microsoft.com/office/powerpoint/2010/main" val="3634150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0087CE2-9D22-914E-EDED-6F2597A21587}"/>
              </a:ext>
            </a:extLst>
          </p:cNvPr>
          <p:cNvSpPr txBox="1">
            <a:spLocks/>
          </p:cNvSpPr>
          <p:nvPr/>
        </p:nvSpPr>
        <p:spPr>
          <a:xfrm>
            <a:off x="10092901" y="6566481"/>
            <a:ext cx="1969451" cy="259715"/>
          </a:xfrm>
          <a:prstGeom prst="rect">
            <a:avLst/>
          </a:prstGeom>
        </p:spPr>
        <p:txBody>
          <a:bodyPr vert="horz" lIns="0" tIns="0" rIns="0" bIns="0" rtlCol="0" anchor="b"/>
          <a:lstStyle>
            <a:defPPr>
              <a:defRPr lang="en-US"/>
            </a:defPPr>
            <a:lvl1pPr marL="0" algn="r" defTabSz="914400" rtl="0" eaLnBrk="1" latinLnBrk="0" hangingPunct="1">
              <a:defRPr lang="en-US" sz="1000" b="0" i="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2</a:t>
            </a:fld>
            <a:endParaRPr/>
          </a:p>
        </p:txBody>
      </p:sp>
      <p:sp>
        <p:nvSpPr>
          <p:cNvPr id="3" name="Title 12">
            <a:extLst>
              <a:ext uri="{FF2B5EF4-FFF2-40B4-BE49-F238E27FC236}">
                <a16:creationId xmlns:a16="http://schemas.microsoft.com/office/drawing/2014/main" id="{D9C2ABC7-DF53-B447-ACDC-2D7E656665A5}"/>
              </a:ext>
            </a:extLst>
          </p:cNvPr>
          <p:cNvSpPr txBox="1">
            <a:spLocks/>
          </p:cNvSpPr>
          <p:nvPr/>
        </p:nvSpPr>
        <p:spPr>
          <a:xfrm>
            <a:off x="365760" y="314325"/>
            <a:ext cx="11460480" cy="413808"/>
          </a:xfrm>
          <a:prstGeom prst="rect">
            <a:avLst/>
          </a:prstGeom>
        </p:spPr>
        <p:txBody>
          <a:bodyPr lIns="91440" tIns="45720" rIns="91440" bIns="45720" anchor="t"/>
          <a:lstStyle>
            <a:lvl1pPr algn="l" defTabSz="914377" rtl="0" eaLnBrk="1" latinLnBrk="0" hangingPunct="1">
              <a:lnSpc>
                <a:spcPct val="90000"/>
              </a:lnSpc>
              <a:spcBef>
                <a:spcPct val="0"/>
              </a:spcBef>
              <a:buNone/>
              <a:defRPr sz="2800" b="1" i="0" kern="1200" baseline="0">
                <a:solidFill>
                  <a:schemeClr val="tx1"/>
                </a:solidFill>
                <a:latin typeface="Arial" panose="020B0604020202020204" pitchFamily="34" charset="0"/>
                <a:ea typeface="+mj-ea"/>
                <a:cs typeface="Arial" panose="020B0604020202020204" pitchFamily="34" charset="0"/>
              </a:defRPr>
            </a:lvl1pPr>
          </a:lstStyle>
          <a:p>
            <a:pPr>
              <a:defRPr/>
            </a:pPr>
            <a:r>
              <a:rPr lang="en-US" sz="2400">
                <a:solidFill>
                  <a:srgbClr val="201646"/>
                </a:solidFill>
                <a:latin typeface="Arial"/>
                <a:cs typeface="Arial"/>
              </a:rPr>
              <a:t>Soma Shankar Naik </a:t>
            </a:r>
            <a:r>
              <a:rPr lang="en-US" sz="2400" err="1">
                <a:solidFill>
                  <a:srgbClr val="201646"/>
                </a:solidFill>
                <a:latin typeface="Arial"/>
                <a:cs typeface="Arial"/>
              </a:rPr>
              <a:t>Vadthya</a:t>
            </a:r>
            <a:r>
              <a:rPr kumimoji="0" lang="en-US" sz="2400" b="1" i="0" u="none" strike="noStrike" kern="1200" cap="none" spc="0" normalizeH="0" baseline="0" noProof="0">
                <a:ln>
                  <a:noFill/>
                </a:ln>
                <a:solidFill>
                  <a:srgbClr val="201646"/>
                </a:solidFill>
                <a:effectLst/>
                <a:uLnTx/>
                <a:uFillTx/>
                <a:latin typeface="Arial"/>
                <a:ea typeface="+mj-ea"/>
                <a:cs typeface="Arial"/>
              </a:rPr>
              <a:t>, Senior </a:t>
            </a:r>
            <a:r>
              <a:rPr lang="en-US" sz="2400">
                <a:solidFill>
                  <a:srgbClr val="201646"/>
                </a:solidFill>
                <a:latin typeface="Arial"/>
                <a:cs typeface="Arial"/>
              </a:rPr>
              <a:t>Technical Architect, </a:t>
            </a:r>
            <a:r>
              <a:rPr kumimoji="0" lang="en-US" sz="2400" b="1" i="0" u="none" strike="noStrike" kern="1200" cap="none" spc="0" normalizeH="0" baseline="0" noProof="0">
                <a:ln>
                  <a:noFill/>
                </a:ln>
                <a:solidFill>
                  <a:srgbClr val="201646"/>
                </a:solidFill>
                <a:effectLst/>
                <a:uLnTx/>
                <a:uFillTx/>
                <a:latin typeface="Arial"/>
                <a:ea typeface="+mj-ea"/>
                <a:cs typeface="Arial"/>
              </a:rPr>
              <a:t>Salesforce</a:t>
            </a:r>
            <a:endParaRPr lang="en-US" sz="2400" b="0">
              <a:solidFill>
                <a:srgbClr val="000000"/>
              </a:solidFill>
              <a:latin typeface="Arial"/>
              <a:cs typeface="Arial"/>
            </a:endParaRPr>
          </a:p>
        </p:txBody>
      </p:sp>
      <p:sp>
        <p:nvSpPr>
          <p:cNvPr id="4" name="TextBox 3">
            <a:extLst>
              <a:ext uri="{FF2B5EF4-FFF2-40B4-BE49-F238E27FC236}">
                <a16:creationId xmlns:a16="http://schemas.microsoft.com/office/drawing/2014/main" id="{E10DB7E5-CF00-63A9-5CF2-589FB0B4D7B1}"/>
              </a:ext>
            </a:extLst>
          </p:cNvPr>
          <p:cNvSpPr txBox="1"/>
          <p:nvPr/>
        </p:nvSpPr>
        <p:spPr>
          <a:xfrm>
            <a:off x="470975" y="841837"/>
            <a:ext cx="10974749" cy="5724644"/>
          </a:xfrm>
          <a:prstGeom prst="rect">
            <a:avLst/>
          </a:prstGeom>
          <a:noFill/>
        </p:spPr>
        <p:txBody>
          <a:bodyPr wrap="square" lIns="91440" tIns="45720" rIns="91440" bIns="45720" rtlCol="0" anchor="t">
            <a:spAutoFit/>
          </a:bodyPr>
          <a:lstStyle/>
          <a:p>
            <a:pPr eaLnBrk="0" fontAlgn="base" hangingPunct="0">
              <a:spcBef>
                <a:spcPts val="600"/>
              </a:spcBef>
              <a:spcAft>
                <a:spcPct val="0"/>
              </a:spcAft>
            </a:pPr>
            <a:r>
              <a:rPr lang="en-US" sz="1100" b="1"/>
              <a:t>Align Technology</a:t>
            </a:r>
          </a:p>
          <a:p>
            <a:pPr marL="285750" indent="-285750" eaLnBrk="0" fontAlgn="base" hangingPunct="0">
              <a:spcBef>
                <a:spcPts val="600"/>
              </a:spcBef>
              <a:spcAft>
                <a:spcPct val="0"/>
              </a:spcAft>
              <a:buFont typeface="Arial" panose="020B0604020202020204" pitchFamily="34" charset="0"/>
              <a:buChar char="•"/>
            </a:pPr>
            <a:r>
              <a:rPr lang="en-US" sz="1100"/>
              <a:t>Role: Technical Architect.</a:t>
            </a:r>
            <a:endParaRPr lang="en-US" sz="1100">
              <a:cs typeface="Calibri"/>
            </a:endParaRPr>
          </a:p>
          <a:p>
            <a:pPr marL="285750" indent="-285750" eaLnBrk="0" fontAlgn="base" hangingPunct="0">
              <a:spcBef>
                <a:spcPts val="600"/>
              </a:spcBef>
              <a:spcAft>
                <a:spcPct val="0"/>
              </a:spcAft>
              <a:buFont typeface="Arial" panose="020B0604020202020204" pitchFamily="34" charset="0"/>
              <a:buChar char="•"/>
            </a:pPr>
            <a:r>
              <a:rPr lang="en-US" sz="1100"/>
              <a:t>Key Contributions: </a:t>
            </a:r>
            <a:r>
              <a:rPr lang="en-US" sz="1200">
                <a:solidFill>
                  <a:srgbClr val="0D0D0D"/>
                </a:solidFill>
                <a:ea typeface="+mn-lt"/>
                <a:cs typeface="+mn-lt"/>
              </a:rPr>
              <a:t>Led design and implementation of Salesforce solutions, provided technical leadership, developed scalable business processes, contributed to design sessions, and trained internal resource</a:t>
            </a:r>
            <a:r>
              <a:rPr lang="en-US" sz="1100">
                <a:solidFill>
                  <a:srgbClr val="000000"/>
                </a:solidFill>
                <a:ea typeface="+mn-lt"/>
                <a:cs typeface="+mn-lt"/>
              </a:rPr>
              <a:t>s</a:t>
            </a:r>
            <a:r>
              <a:rPr lang="en-US" sz="1100"/>
              <a:t>.</a:t>
            </a:r>
            <a:endParaRPr lang="en-US" sz="1100">
              <a:cs typeface="Calibri" panose="020F0502020204030204"/>
            </a:endParaRPr>
          </a:p>
          <a:p>
            <a:pPr marL="742950" lvl="1" indent="-285750" eaLnBrk="0" fontAlgn="base" hangingPunct="0">
              <a:spcBef>
                <a:spcPts val="600"/>
              </a:spcBef>
              <a:spcAft>
                <a:spcPct val="0"/>
              </a:spcAft>
              <a:buFont typeface="Arial" panose="020B0604020202020204" pitchFamily="34" charset="0"/>
              <a:buChar char="•"/>
            </a:pPr>
            <a:endParaRPr lang="en-US" sz="1100" b="1">
              <a:highlight>
                <a:srgbClr val="FFFF00"/>
              </a:highlight>
            </a:endParaRPr>
          </a:p>
          <a:p>
            <a:pPr eaLnBrk="0" fontAlgn="base" hangingPunct="0">
              <a:spcBef>
                <a:spcPts val="600"/>
              </a:spcBef>
              <a:spcAft>
                <a:spcPct val="0"/>
              </a:spcAft>
            </a:pPr>
            <a:r>
              <a:rPr lang="en-US" sz="1100" b="1"/>
              <a:t>Evoke Technologies</a:t>
            </a:r>
            <a:endParaRPr lang="en-US" sz="1100" b="1">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Role: Technical Architect and Salesforce Practice Lead.</a:t>
            </a:r>
            <a:endParaRPr lang="en-US" sz="1100">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Key Contributions: </a:t>
            </a:r>
            <a:r>
              <a:rPr lang="en-US" sz="1100">
                <a:solidFill>
                  <a:srgbClr val="000000"/>
                </a:solidFill>
                <a:ea typeface="+mn-lt"/>
                <a:cs typeface="+mn-lt"/>
              </a:rPr>
              <a:t>D</a:t>
            </a:r>
            <a:r>
              <a:rPr lang="en-US" sz="1200">
                <a:solidFill>
                  <a:srgbClr val="0D0D0D"/>
                </a:solidFill>
                <a:ea typeface="+mn-lt"/>
                <a:cs typeface="+mn-lt"/>
              </a:rPr>
              <a:t>eveloped SFDC practice roadmap, led pre-sales and RFP processes, implemented various Salesforce clouds, ensured security best practices, conducted POCs, and trained developers</a:t>
            </a:r>
            <a:r>
              <a:rPr lang="en-US" sz="1100"/>
              <a:t>.</a:t>
            </a:r>
            <a:endParaRPr lang="en-US" sz="1100">
              <a:cs typeface="Calibri"/>
            </a:endParaRPr>
          </a:p>
          <a:p>
            <a:pPr>
              <a:spcBef>
                <a:spcPts val="600"/>
              </a:spcBef>
              <a:spcAft>
                <a:spcPct val="0"/>
              </a:spcAft>
            </a:pPr>
            <a:endParaRPr lang="en-US" sz="1100"/>
          </a:p>
          <a:p>
            <a:pPr eaLnBrk="0" fontAlgn="base" hangingPunct="0">
              <a:spcBef>
                <a:spcPts val="600"/>
              </a:spcBef>
              <a:spcAft>
                <a:spcPct val="0"/>
              </a:spcAft>
            </a:pPr>
            <a:r>
              <a:rPr lang="en-US" sz="1100" b="1"/>
              <a:t>Accenture</a:t>
            </a:r>
            <a:endParaRPr lang="en-US" sz="1100" b="1">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Role: Technical Lead.</a:t>
            </a:r>
            <a:endParaRPr lang="en-US" sz="1100">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Client: VMware. </a:t>
            </a:r>
            <a:endParaRPr lang="en-US" sz="1100">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Key Contributions: </a:t>
            </a:r>
            <a:r>
              <a:rPr lang="en-US" sz="1200">
                <a:solidFill>
                  <a:srgbClr val="0D0D0D"/>
                </a:solidFill>
                <a:ea typeface="+mn-lt"/>
                <a:cs typeface="+mn-lt"/>
              </a:rPr>
              <a:t>Architected and designed SFDC sales and service projects, led multiple development teams, integrated Salesforce with Amazon S3 and SAP HANA, and mentored team members </a:t>
            </a:r>
            <a:r>
              <a:rPr lang="en-US" sz="1100"/>
              <a:t>and did code reviews.</a:t>
            </a:r>
            <a:endParaRPr lang="en-US" sz="1100">
              <a:cs typeface="Calibri"/>
            </a:endParaRPr>
          </a:p>
          <a:p>
            <a:pPr marL="171450" indent="-171450" eaLnBrk="0" fontAlgn="base" hangingPunct="0">
              <a:spcBef>
                <a:spcPts val="600"/>
              </a:spcBef>
              <a:spcAft>
                <a:spcPct val="0"/>
              </a:spcAft>
              <a:buFont typeface="Arial" panose="020B0604020202020204" pitchFamily="34" charset="0"/>
              <a:buChar char="•"/>
            </a:pPr>
            <a:endParaRPr lang="en-US" sz="1100"/>
          </a:p>
          <a:p>
            <a:pPr eaLnBrk="0" fontAlgn="base" hangingPunct="0">
              <a:spcBef>
                <a:spcPts val="600"/>
              </a:spcBef>
              <a:spcAft>
                <a:spcPct val="0"/>
              </a:spcAft>
            </a:pPr>
            <a:r>
              <a:rPr lang="en-US" sz="1100" b="1"/>
              <a:t>Deloitte</a:t>
            </a:r>
            <a:endParaRPr lang="en-US" sz="1100" b="1">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 Role: Senior Developer Salesforce</a:t>
            </a:r>
            <a:endParaRPr lang="en-US" sz="1100">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Key Contributions: </a:t>
            </a:r>
            <a:r>
              <a:rPr lang="en-US" sz="1100">
                <a:ea typeface="+mn-lt"/>
                <a:cs typeface="+mn-lt"/>
              </a:rPr>
              <a:t>Designed and developed SFDC applications, conducted sprint planning, led a team of developers, prepared technical design documents, integrated Salesforce with Tableau and Exact Target</a:t>
            </a:r>
            <a:r>
              <a:rPr lang="en-US" sz="1100"/>
              <a:t>.</a:t>
            </a:r>
            <a:endParaRPr lang="en-US" sz="1100">
              <a:cs typeface="Calibri"/>
            </a:endParaRPr>
          </a:p>
          <a:p>
            <a:pPr marL="171450" indent="-171450" eaLnBrk="0" fontAlgn="base" hangingPunct="0">
              <a:spcBef>
                <a:spcPts val="600"/>
              </a:spcBef>
              <a:spcAft>
                <a:spcPct val="0"/>
              </a:spcAft>
              <a:buFont typeface="Arial" panose="020B0604020202020204" pitchFamily="34" charset="0"/>
              <a:buChar char="•"/>
            </a:pPr>
            <a:endParaRPr lang="en-US" sz="1100"/>
          </a:p>
          <a:p>
            <a:pPr>
              <a:spcBef>
                <a:spcPts val="600"/>
              </a:spcBef>
              <a:spcAft>
                <a:spcPct val="0"/>
              </a:spcAft>
            </a:pPr>
            <a:r>
              <a:rPr lang="en-US" sz="1100" b="1">
                <a:cs typeface="Calibri"/>
              </a:rPr>
              <a:t>Wipro</a:t>
            </a:r>
            <a:endParaRPr lang="en-US"/>
          </a:p>
          <a:p>
            <a:pPr marL="171450" indent="-171450">
              <a:spcBef>
                <a:spcPts val="600"/>
              </a:spcBef>
              <a:spcAft>
                <a:spcPct val="0"/>
              </a:spcAft>
              <a:buFont typeface="Arial" panose="020B0604020202020204" pitchFamily="34" charset="0"/>
              <a:buChar char="•"/>
            </a:pPr>
            <a:r>
              <a:rPr lang="en-US" sz="1100"/>
              <a:t>Role: Salesforce Admin.</a:t>
            </a:r>
            <a:endParaRPr lang="en-US" sz="1100">
              <a:cs typeface="Calibri"/>
            </a:endParaRPr>
          </a:p>
          <a:p>
            <a:pPr marL="171450" indent="-171450" eaLnBrk="0" fontAlgn="base" hangingPunct="0">
              <a:spcBef>
                <a:spcPts val="600"/>
              </a:spcBef>
              <a:spcAft>
                <a:spcPct val="0"/>
              </a:spcAft>
              <a:buFont typeface="Arial" panose="020B0604020202020204" pitchFamily="34" charset="0"/>
              <a:buChar char="•"/>
            </a:pPr>
            <a:r>
              <a:rPr lang="en-US" sz="1100"/>
              <a:t>Key Contributions: </a:t>
            </a:r>
            <a:r>
              <a:rPr lang="en-US" sz="1200">
                <a:solidFill>
                  <a:srgbClr val="0D0D0D"/>
                </a:solidFill>
                <a:ea typeface="+mn-lt"/>
                <a:cs typeface="+mn-lt"/>
              </a:rPr>
              <a:t>Managed email marketing campaigns, ensured data integrity, configured Salesforce, created reports and dashboards, automated reporting processes</a:t>
            </a:r>
            <a:endParaRPr lang="en-US" sz="1100">
              <a:cs typeface="Calibri"/>
            </a:endParaRPr>
          </a:p>
        </p:txBody>
      </p:sp>
    </p:spTree>
    <p:extLst>
      <p:ext uri="{BB962C8B-B14F-4D97-AF65-F5344CB8AC3E}">
        <p14:creationId xmlns:p14="http://schemas.microsoft.com/office/powerpoint/2010/main" val="935498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25B78A-08A6-74DC-665E-C5A5ECBA1847}"/>
              </a:ext>
            </a:extLst>
          </p:cNvPr>
          <p:cNvSpPr/>
          <p:nvPr/>
        </p:nvSpPr>
        <p:spPr>
          <a:xfrm>
            <a:off x="0" y="555462"/>
            <a:ext cx="3825595" cy="630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5" name="Slide Number Placeholder 1">
            <a:extLst>
              <a:ext uri="{FF2B5EF4-FFF2-40B4-BE49-F238E27FC236}">
                <a16:creationId xmlns:a16="http://schemas.microsoft.com/office/drawing/2014/main" id="{96787BC0-814B-02E5-3CCE-E4EEF3395F91}"/>
              </a:ext>
            </a:extLst>
          </p:cNvPr>
          <p:cNvSpPr txBox="1">
            <a:spLocks/>
          </p:cNvSpPr>
          <p:nvPr/>
        </p:nvSpPr>
        <p:spPr>
          <a:xfrm>
            <a:off x="9856788" y="6212312"/>
            <a:ext cx="1969451" cy="259715"/>
          </a:xfrm>
          <a:prstGeom prst="rect">
            <a:avLst/>
          </a:prstGeom>
        </p:spPr>
        <p:txBody>
          <a:bodyPr vert="horz" lIns="0" tIns="0" rIns="0" bIns="0" rtlCol="0" anchor="b"/>
          <a:lstStyle>
            <a:defPPr>
              <a:defRPr lang="en-US"/>
            </a:defPPr>
            <a:lvl1pPr marL="0" algn="r" defTabSz="914400" rtl="0" eaLnBrk="1" latinLnBrk="0" hangingPunct="1">
              <a:defRPr lang="en-US" sz="1000" b="0" i="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3</a:t>
            </a:fld>
            <a:endParaRPr/>
          </a:p>
        </p:txBody>
      </p:sp>
      <p:sp>
        <p:nvSpPr>
          <p:cNvPr id="6" name="Title 12">
            <a:extLst>
              <a:ext uri="{FF2B5EF4-FFF2-40B4-BE49-F238E27FC236}">
                <a16:creationId xmlns:a16="http://schemas.microsoft.com/office/drawing/2014/main" id="{DF0BD831-1369-7652-5875-0EBEFF4196F4}"/>
              </a:ext>
            </a:extLst>
          </p:cNvPr>
          <p:cNvSpPr txBox="1">
            <a:spLocks/>
          </p:cNvSpPr>
          <p:nvPr/>
        </p:nvSpPr>
        <p:spPr>
          <a:xfrm>
            <a:off x="365760" y="124208"/>
            <a:ext cx="11460480" cy="413808"/>
          </a:xfrm>
          <a:prstGeom prst="rect">
            <a:avLst/>
          </a:prstGeom>
        </p:spPr>
        <p:txBody>
          <a:bodyPr lIns="91440" tIns="45720" rIns="91440" bIns="45720" anchor="t"/>
          <a:lstStyle>
            <a:lvl1pPr algn="l" defTabSz="914377" rtl="0" eaLnBrk="1" latinLnBrk="0" hangingPunct="1">
              <a:lnSpc>
                <a:spcPct val="90000"/>
              </a:lnSpc>
              <a:spcBef>
                <a:spcPct val="0"/>
              </a:spcBef>
              <a:buNone/>
              <a:defRPr sz="2800" b="1" i="0" kern="1200" baseline="0">
                <a:solidFill>
                  <a:schemeClr val="tx1"/>
                </a:solidFill>
                <a:latin typeface="Arial" panose="020B0604020202020204" pitchFamily="34" charset="0"/>
                <a:ea typeface="+mj-ea"/>
                <a:cs typeface="Arial" panose="020B0604020202020204" pitchFamily="34" charset="0"/>
              </a:defRPr>
            </a:lvl1pPr>
          </a:lstStyle>
          <a:p>
            <a:pPr>
              <a:defRPr/>
            </a:pPr>
            <a:r>
              <a:rPr lang="en-US" sz="2400">
                <a:solidFill>
                  <a:srgbClr val="201646"/>
                </a:solidFill>
                <a:latin typeface="Arial"/>
                <a:cs typeface="Arial"/>
              </a:rPr>
              <a:t>Sohil Kharwar</a:t>
            </a:r>
            <a:r>
              <a:rPr kumimoji="0" lang="en-US" sz="2400" b="1" i="0" u="none" strike="noStrike" kern="1200" cap="none" spc="0" normalizeH="0" baseline="0" noProof="0">
                <a:ln>
                  <a:noFill/>
                </a:ln>
                <a:solidFill>
                  <a:srgbClr val="201646"/>
                </a:solidFill>
                <a:effectLst/>
                <a:uLnTx/>
                <a:uFillTx/>
                <a:latin typeface="Arial"/>
                <a:ea typeface="+mj-ea"/>
                <a:cs typeface="Arial"/>
              </a:rPr>
              <a:t>, </a:t>
            </a:r>
            <a:r>
              <a:rPr lang="en-US" sz="2400">
                <a:solidFill>
                  <a:srgbClr val="201646"/>
                </a:solidFill>
                <a:latin typeface="Arial"/>
                <a:cs typeface="Arial"/>
              </a:rPr>
              <a:t>Development </a:t>
            </a:r>
            <a:r>
              <a:rPr kumimoji="0" lang="en-US" sz="2400" b="1" i="0" u="none" strike="noStrike" kern="1200" cap="none" spc="0" normalizeH="0" baseline="0" noProof="0">
                <a:ln>
                  <a:noFill/>
                </a:ln>
                <a:solidFill>
                  <a:srgbClr val="201646"/>
                </a:solidFill>
                <a:effectLst/>
                <a:uLnTx/>
                <a:uFillTx/>
                <a:latin typeface="Arial"/>
                <a:ea typeface="+mj-ea"/>
                <a:cs typeface="Arial"/>
              </a:rPr>
              <a:t>(Salesforce)</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7" name="TextBox 6">
            <a:extLst>
              <a:ext uri="{FF2B5EF4-FFF2-40B4-BE49-F238E27FC236}">
                <a16:creationId xmlns:a16="http://schemas.microsoft.com/office/drawing/2014/main" id="{6BAAFDFE-2B8F-AD54-5794-7B6EFDEBE656}"/>
              </a:ext>
            </a:extLst>
          </p:cNvPr>
          <p:cNvSpPr txBox="1"/>
          <p:nvPr/>
        </p:nvSpPr>
        <p:spPr>
          <a:xfrm>
            <a:off x="322299" y="2287500"/>
            <a:ext cx="3360701" cy="1600438"/>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00B050"/>
                </a:solidFill>
                <a:effectLst/>
                <a:uLnTx/>
                <a:uFillTx/>
                <a:ea typeface="+mn-ea"/>
                <a:cs typeface="+mn-cs"/>
              </a:rPr>
              <a:t>Core Skill Sets</a:t>
            </a:r>
            <a:endParaRPr kumimoji="0" lang="en-IN" sz="1200" b="0" i="0" u="none" strike="noStrike" kern="1200" cap="none" spc="0" normalizeH="0" baseline="0" noProof="0">
              <a:ln>
                <a:noFill/>
              </a:ln>
              <a:solidFill>
                <a:srgbClr val="00B050"/>
              </a:solidFill>
              <a:effectLst/>
              <a:uLnTx/>
              <a:uFillTx/>
              <a:ea typeface="+mn-ea"/>
              <a:cs typeface="+mn-cs"/>
            </a:endParaRPr>
          </a:p>
          <a:p>
            <a:pPr marL="171450" indent="-171450">
              <a:buFont typeface="Arial" panose="020B0604020202020204" pitchFamily="34" charset="0"/>
              <a:buChar char="•"/>
              <a:defRPr/>
            </a:pPr>
            <a:r>
              <a:rPr lang="en-IN" sz="1100">
                <a:solidFill>
                  <a:schemeClr val="accent1">
                    <a:lumMod val="50000"/>
                  </a:schemeClr>
                </a:solidFill>
                <a:ea typeface="+mn-lt"/>
                <a:cs typeface="+mn-lt"/>
              </a:rPr>
              <a:t>Experienced in development in different tools in salesforce</a:t>
            </a:r>
          </a:p>
          <a:p>
            <a:pPr marL="171450" indent="-171450">
              <a:buFont typeface="Arial" panose="020B0604020202020204" pitchFamily="34" charset="0"/>
              <a:buChar char="•"/>
              <a:defRPr/>
            </a:pPr>
            <a:r>
              <a:rPr lang="en-IN" sz="1100">
                <a:solidFill>
                  <a:schemeClr val="accent1">
                    <a:lumMod val="50000"/>
                  </a:schemeClr>
                </a:solidFill>
                <a:ea typeface="+mn-lt"/>
                <a:cs typeface="+mn-lt"/>
              </a:rPr>
              <a:t>Experienced with standard practices, reusable code and scalable structure.</a:t>
            </a:r>
          </a:p>
          <a:p>
            <a:pPr marL="171450" indent="-171450">
              <a:buFont typeface="Arial" panose="020B0604020202020204" pitchFamily="34" charset="0"/>
              <a:buChar char="•"/>
              <a:defRPr/>
            </a:pPr>
            <a:r>
              <a:rPr lang="en-IN" sz="1100">
                <a:solidFill>
                  <a:schemeClr val="accent1">
                    <a:lumMod val="50000"/>
                  </a:schemeClr>
                </a:solidFill>
                <a:ea typeface="+mn-lt"/>
                <a:cs typeface="+mn-lt"/>
              </a:rPr>
              <a:t>Experienced with different tools used for development and deployment.</a:t>
            </a:r>
            <a:endParaRPr lang="en-IN" sz="1100">
              <a:solidFill>
                <a:schemeClr val="accent1">
                  <a:lumMod val="50000"/>
                </a:schemeClr>
              </a:solidFill>
              <a:cs typeface="Calibri"/>
            </a:endParaRPr>
          </a:p>
          <a:p>
            <a:pPr marL="171450" lvl="0" indent="-171450">
              <a:buFont typeface="Arial" panose="020B0604020202020204" pitchFamily="34" charset="0"/>
              <a:buChar char="•"/>
              <a:defRPr/>
            </a:pPr>
            <a:endParaRPr lang="en-IN" sz="1100">
              <a:solidFill>
                <a:schemeClr val="accent1">
                  <a:lumMod val="50000"/>
                </a:schemeClr>
              </a:solidFill>
              <a:cs typeface="Arial"/>
            </a:endParaRPr>
          </a:p>
          <a:p>
            <a:pPr marL="285750" lvl="0" indent="-285750">
              <a:buFont typeface="Arial" panose="020B0604020202020204" pitchFamily="34" charset="0"/>
              <a:buChar char="•"/>
              <a:defRPr/>
            </a:pPr>
            <a:endParaRPr kumimoji="0" lang="en-IN" sz="900" b="0" i="1" u="none" strike="noStrike" kern="1200" cap="none" spc="0" normalizeH="0" baseline="0" noProof="0">
              <a:ln>
                <a:noFill/>
              </a:ln>
              <a:solidFill>
                <a:prstClr val="black"/>
              </a:solidFill>
              <a:effectLst/>
              <a:highlight>
                <a:srgbClr val="FFFF00"/>
              </a:highlight>
              <a:uLnTx/>
              <a:uFillTx/>
              <a:ea typeface="+mn-ea"/>
              <a:cs typeface="+mn-cs"/>
            </a:endParaRPr>
          </a:p>
        </p:txBody>
      </p:sp>
      <p:sp>
        <p:nvSpPr>
          <p:cNvPr id="8" name="TextBox 7">
            <a:extLst>
              <a:ext uri="{FF2B5EF4-FFF2-40B4-BE49-F238E27FC236}">
                <a16:creationId xmlns:a16="http://schemas.microsoft.com/office/drawing/2014/main" id="{1FD97CD7-56CF-31F6-AD7A-B1CAC16A3C89}"/>
              </a:ext>
            </a:extLst>
          </p:cNvPr>
          <p:cNvSpPr txBox="1"/>
          <p:nvPr/>
        </p:nvSpPr>
        <p:spPr>
          <a:xfrm>
            <a:off x="4095370" y="759275"/>
            <a:ext cx="7544633" cy="907941"/>
          </a:xfrm>
          <a:prstGeom prst="rect">
            <a:avLst/>
          </a:prstGeom>
          <a:noFill/>
        </p:spPr>
        <p:txBody>
          <a:bodyPr wrap="square" lIns="91440" tIns="45720" rIns="91440" bIns="45720" rtlCol="0" anchor="t">
            <a:spAutoFit/>
          </a:bodyPr>
          <a:lstStyle/>
          <a:p>
            <a:pPr marL="171450" indent="-171450">
              <a:spcAft>
                <a:spcPts val="300"/>
              </a:spcAft>
              <a:buFont typeface="Arial" panose="020B0604020202020204" pitchFamily="34" charset="0"/>
              <a:buChar char="•"/>
            </a:pPr>
            <a:r>
              <a:rPr lang="en-IN" sz="1200">
                <a:latin typeface="Calibri"/>
                <a:ea typeface="Calibri"/>
                <a:cs typeface="Arial"/>
              </a:rPr>
              <a:t>Salesforce Sr. Lead Engineer with more than 10 years of industry experience</a:t>
            </a:r>
            <a:endParaRPr lang="en-IN" sz="1200">
              <a:latin typeface="Calibri"/>
              <a:ea typeface="Calibri"/>
              <a:cs typeface="Calibri"/>
            </a:endParaRPr>
          </a:p>
          <a:p>
            <a:pPr marL="171450" indent="-171450">
              <a:spcAft>
                <a:spcPts val="300"/>
              </a:spcAft>
              <a:buFont typeface="Arial" panose="020B0604020202020204" pitchFamily="34" charset="0"/>
              <a:buChar char="•"/>
            </a:pPr>
            <a:r>
              <a:rPr lang="en-IN" sz="1200">
                <a:ea typeface="Calibri"/>
                <a:cs typeface="Calibri"/>
              </a:rPr>
              <a:t>Proficient in Salesforce Development, Apex, Lightning Web Components, Salesforce integrations, Flows and some of other Admin tools.</a:t>
            </a:r>
            <a:endParaRPr lang="en-IN" sz="1200">
              <a:latin typeface="Calibri" panose="020F0502020204030204"/>
              <a:ea typeface="Calibri" panose="020F0502020204030204"/>
              <a:cs typeface="Calibri" panose="020F0502020204030204"/>
            </a:endParaRPr>
          </a:p>
          <a:p>
            <a:pPr marL="171450" indent="-171450">
              <a:spcAft>
                <a:spcPts val="300"/>
              </a:spcAft>
              <a:buFont typeface="Arial" panose="020B0604020202020204" pitchFamily="34" charset="0"/>
              <a:buChar char="•"/>
            </a:pPr>
            <a:r>
              <a:rPr lang="en-IN" sz="1200">
                <a:latin typeface="Calibri" panose="020F0502020204030204"/>
                <a:ea typeface="Calibri" panose="020F0502020204030204"/>
                <a:cs typeface="Calibri" panose="020F0502020204030204"/>
              </a:rPr>
              <a:t>Experienced with Copado and Gearset for continuous Integration, deployment and release management.</a:t>
            </a:r>
          </a:p>
        </p:txBody>
      </p:sp>
      <p:sp>
        <p:nvSpPr>
          <p:cNvPr id="9" name="TextBox 8">
            <a:extLst>
              <a:ext uri="{FF2B5EF4-FFF2-40B4-BE49-F238E27FC236}">
                <a16:creationId xmlns:a16="http://schemas.microsoft.com/office/drawing/2014/main" id="{51988FB6-FBD3-3002-FDC2-C0338461C16B}"/>
              </a:ext>
            </a:extLst>
          </p:cNvPr>
          <p:cNvSpPr txBox="1"/>
          <p:nvPr/>
        </p:nvSpPr>
        <p:spPr>
          <a:xfrm>
            <a:off x="4014689" y="2394512"/>
            <a:ext cx="7544631" cy="4170372"/>
          </a:xfrm>
          <a:prstGeom prst="rect">
            <a:avLst/>
          </a:prstGeom>
          <a:noFill/>
        </p:spPr>
        <p:txBody>
          <a:bodyPr wrap="square" lIns="91440" tIns="45720" rIns="91440" bIns="45720" rtlCol="0" anchor="t">
            <a:spAutoFit/>
          </a:bodyPr>
          <a:lstStyle/>
          <a:p>
            <a:r>
              <a:rPr lang="en-IN" sz="1100" b="1">
                <a:solidFill>
                  <a:srgbClr val="00B050"/>
                </a:solidFill>
              </a:rPr>
              <a:t>Project Experience</a:t>
            </a:r>
          </a:p>
          <a:p>
            <a:pPr eaLnBrk="0" fontAlgn="base" hangingPunct="0"/>
            <a:r>
              <a:rPr lang="en-US" sz="1200" b="1">
                <a:ea typeface="+mn-lt"/>
                <a:cs typeface="+mn-lt"/>
              </a:rPr>
              <a:t>Sprinklr</a:t>
            </a:r>
          </a:p>
          <a:p>
            <a:pPr eaLnBrk="0" fontAlgn="base" hangingPunct="0"/>
            <a:r>
              <a:rPr lang="en-US" sz="1200" b="1">
                <a:ea typeface="+mn-lt"/>
                <a:cs typeface="+mn-lt"/>
              </a:rPr>
              <a:t>Role: </a:t>
            </a:r>
            <a:r>
              <a:rPr lang="en-IN" sz="1200"/>
              <a:t>Sr. Salesforce Developer</a:t>
            </a:r>
          </a:p>
          <a:p>
            <a:pPr eaLnBrk="0" fontAlgn="base" hangingPunct="0"/>
            <a:r>
              <a:rPr lang="en-IN" sz="1200" b="1">
                <a:ea typeface="+mn-lt"/>
                <a:cs typeface="+mn-lt"/>
              </a:rPr>
              <a:t>Responsibilities:</a:t>
            </a:r>
          </a:p>
          <a:p>
            <a:pPr marL="171450" indent="-171450" rtl="0">
              <a:buFont typeface="Arial" panose="020B0604020202020204" pitchFamily="34" charset="0"/>
              <a:buChar char="•"/>
            </a:pPr>
            <a:r>
              <a:rPr lang="en-US" sz="1200"/>
              <a:t>To work on tickets to support end user keep processing seamlessly. </a:t>
            </a:r>
          </a:p>
          <a:p>
            <a:pPr marL="171450" indent="-171450" rtl="0">
              <a:buFont typeface="Arial" panose="020B0604020202020204" pitchFamily="34" charset="0"/>
              <a:buChar char="•"/>
            </a:pPr>
            <a:r>
              <a:rPr lang="en-US" sz="1200"/>
              <a:t>Do requirement and code analysis to complete enhancements required in client system efficiently.</a:t>
            </a:r>
          </a:p>
          <a:p>
            <a:pPr marL="171450" indent="-171450" rtl="0">
              <a:buFont typeface="Arial" panose="020B0604020202020204" pitchFamily="34" charset="0"/>
              <a:buChar char="•"/>
            </a:pPr>
            <a:r>
              <a:rPr lang="en-US" sz="1200"/>
              <a:t>Doing unit testing for the changes I've done and hold the responsibility for my changes till they're deployed to production.</a:t>
            </a:r>
          </a:p>
          <a:p>
            <a:pPr marL="171450" indent="-171450" rtl="0">
              <a:buFont typeface="Arial" panose="020B0604020202020204" pitchFamily="34" charset="0"/>
              <a:buChar char="•"/>
            </a:pPr>
            <a:r>
              <a:rPr lang="en-US" sz="1200"/>
              <a:t>Connecting with requestors to discuss requirement, help them to complete UAT if needed and get the sign off to deploy on production.</a:t>
            </a:r>
          </a:p>
          <a:p>
            <a:pPr marL="171450" indent="-171450" rtl="0">
              <a:buFont typeface="Arial" panose="020B0604020202020204" pitchFamily="34" charset="0"/>
              <a:buChar char="•"/>
            </a:pPr>
            <a:r>
              <a:rPr lang="en-US" sz="1200"/>
              <a:t>Writing down solution drafts and get it reviewed by other team members before working on development.</a:t>
            </a:r>
          </a:p>
          <a:p>
            <a:pPr marL="171450" indent="-171450" rtl="0">
              <a:buFont typeface="Arial" panose="020B0604020202020204" pitchFamily="34" charset="0"/>
              <a:buChar char="•"/>
            </a:pPr>
            <a:r>
              <a:rPr lang="en-US" sz="1200"/>
              <a:t>Preparing technical document for the changes I've made.</a:t>
            </a:r>
            <a:endParaRPr lang="en-US">
              <a:cs typeface="Calibri" panose="020F0502020204030204"/>
            </a:endParaRPr>
          </a:p>
          <a:p>
            <a:pPr eaLnBrk="0" fontAlgn="base" hangingPunct="0">
              <a:spcBef>
                <a:spcPts val="600"/>
              </a:spcBef>
              <a:spcAft>
                <a:spcPct val="0"/>
              </a:spcAft>
            </a:pPr>
            <a:endParaRPr lang="en-US" sz="1100"/>
          </a:p>
          <a:p>
            <a:pPr eaLnBrk="0" fontAlgn="base" hangingPunct="0">
              <a:spcBef>
                <a:spcPts val="600"/>
              </a:spcBef>
              <a:spcAft>
                <a:spcPct val="0"/>
              </a:spcAft>
            </a:pPr>
            <a:r>
              <a:rPr lang="en-US" sz="1200" b="1" i="0" err="1">
                <a:solidFill>
                  <a:srgbClr val="000000"/>
                </a:solidFill>
                <a:effectLst/>
                <a:latin typeface="WordVisi_MSFontService"/>
              </a:rPr>
              <a:t>iRhythm</a:t>
            </a:r>
            <a:endParaRPr lang="en-US" sz="1200" b="1" i="0">
              <a:solidFill>
                <a:srgbClr val="000000"/>
              </a:solidFill>
              <a:effectLst/>
              <a:latin typeface="WordVisi_MSFontService"/>
            </a:endParaRPr>
          </a:p>
          <a:p>
            <a:pPr eaLnBrk="0" fontAlgn="base" hangingPunct="0">
              <a:spcBef>
                <a:spcPts val="600"/>
              </a:spcBef>
              <a:spcAft>
                <a:spcPct val="0"/>
              </a:spcAft>
            </a:pPr>
            <a:r>
              <a:rPr lang="en-US" sz="1200" b="1">
                <a:solidFill>
                  <a:srgbClr val="000000"/>
                </a:solidFill>
                <a:latin typeface="WordVisi_MSFontService"/>
                <a:cs typeface="Calibri"/>
              </a:rPr>
              <a:t>Role: </a:t>
            </a:r>
            <a:r>
              <a:rPr lang="en-US" sz="1200" b="0" i="0">
                <a:solidFill>
                  <a:srgbClr val="000000"/>
                </a:solidFill>
                <a:effectLst/>
                <a:latin typeface="WordVisi_MSFontService"/>
              </a:rPr>
              <a:t>Salesforce Developer</a:t>
            </a:r>
            <a:endParaRPr lang="en-US" sz="1200" b="1">
              <a:solidFill>
                <a:srgbClr val="000000"/>
              </a:solidFill>
              <a:latin typeface="WordVisi_MSFontService"/>
            </a:endParaRPr>
          </a:p>
          <a:p>
            <a:pPr eaLnBrk="0" fontAlgn="base" hangingPunct="0"/>
            <a:r>
              <a:rPr lang="en-IN" sz="1200" b="1">
                <a:ea typeface="+mn-lt"/>
                <a:cs typeface="+mn-lt"/>
              </a:rPr>
              <a:t>Responsibilities:</a:t>
            </a:r>
          </a:p>
          <a:p>
            <a:pPr marL="171450" indent="-171450" rtl="0">
              <a:buFont typeface="Arial" panose="020B0604020202020204" pitchFamily="34" charset="0"/>
              <a:buChar char="•"/>
            </a:pPr>
            <a:r>
              <a:rPr lang="en-US" sz="1200"/>
              <a:t>Analyzed existing code and find the optimal solutions for the requirement mentioned in helpdesk tickets.</a:t>
            </a:r>
          </a:p>
          <a:p>
            <a:pPr marL="171450" indent="-171450" rtl="0">
              <a:buFont typeface="Arial" panose="020B0604020202020204" pitchFamily="34" charset="0"/>
              <a:buChar char="•"/>
            </a:pPr>
            <a:r>
              <a:rPr lang="en-US" sz="1200"/>
              <a:t>Doing admin/dev work as and when need to achieve the requirement.</a:t>
            </a:r>
          </a:p>
          <a:p>
            <a:pPr marL="171450" indent="-171450" rtl="0">
              <a:buFont typeface="Arial" panose="020B0604020202020204" pitchFamily="34" charset="0"/>
              <a:buChar char="•"/>
            </a:pPr>
            <a:r>
              <a:rPr lang="en-US" sz="1200"/>
              <a:t>Doing unit testing and thorough testing for the build.</a:t>
            </a:r>
          </a:p>
          <a:p>
            <a:pPr marL="171450" indent="-171450" rtl="0">
              <a:buFont typeface="Arial" panose="020B0604020202020204" pitchFamily="34" charset="0"/>
              <a:buChar char="•"/>
            </a:pPr>
            <a:r>
              <a:rPr lang="en-US" sz="1200"/>
              <a:t>Helping users to complete the UAT.</a:t>
            </a:r>
          </a:p>
          <a:p>
            <a:pPr marL="171450" indent="-171450" rtl="0">
              <a:buFont typeface="Arial" panose="020B0604020202020204" pitchFamily="34" charset="0"/>
              <a:buChar char="•"/>
            </a:pPr>
            <a:r>
              <a:rPr lang="en-US" sz="1200"/>
              <a:t>Preparing technical document and test script for scenarios as part of requirement.</a:t>
            </a:r>
          </a:p>
        </p:txBody>
      </p:sp>
      <p:sp>
        <p:nvSpPr>
          <p:cNvPr id="10" name="TextBox 9">
            <a:extLst>
              <a:ext uri="{FF2B5EF4-FFF2-40B4-BE49-F238E27FC236}">
                <a16:creationId xmlns:a16="http://schemas.microsoft.com/office/drawing/2014/main" id="{63BF78C0-458E-6148-E9D0-FDE6EFFD4A3A}"/>
              </a:ext>
            </a:extLst>
          </p:cNvPr>
          <p:cNvSpPr txBox="1"/>
          <p:nvPr/>
        </p:nvSpPr>
        <p:spPr>
          <a:xfrm>
            <a:off x="324406" y="4240646"/>
            <a:ext cx="3429585" cy="769441"/>
          </a:xfrm>
          <a:prstGeom prst="rect">
            <a:avLst/>
          </a:prstGeom>
          <a:noFill/>
        </p:spPr>
        <p:txBody>
          <a:bodyPr wrap="square" lIns="91440" tIns="45720" rIns="91440" bIns="45720" rtlCol="0" anchor="t">
            <a:spAutoFit/>
          </a:bodyPr>
          <a:lstStyle/>
          <a:p>
            <a:pPr>
              <a:defRPr/>
            </a:pPr>
            <a:r>
              <a:rPr lang="en-IN" sz="1100" b="1">
                <a:solidFill>
                  <a:srgbClr val="00B050"/>
                </a:solidFill>
              </a:rPr>
              <a:t>Certifications</a:t>
            </a:r>
          </a:p>
          <a:p>
            <a:pPr indent="-285750">
              <a:buFont typeface="Arial" panose="020B0604020202020204" pitchFamily="34" charset="0"/>
              <a:buChar char="•"/>
              <a:defRPr/>
            </a:pPr>
            <a:r>
              <a:rPr lang="en-US" sz="1100">
                <a:solidFill>
                  <a:srgbClr val="000000"/>
                </a:solidFill>
              </a:rPr>
              <a:t>Salesforce Platform Developer 1</a:t>
            </a:r>
            <a:endParaRPr lang="en-IN"/>
          </a:p>
          <a:p>
            <a:pPr marL="285750" lvl="0" indent="-285750">
              <a:buFont typeface="Arial" panose="020B0604020202020204" pitchFamily="34" charset="0"/>
              <a:buChar char="•"/>
              <a:defRPr/>
            </a:pPr>
            <a:endParaRPr lang="en-IN" sz="1100" i="1">
              <a:solidFill>
                <a:prstClr val="black"/>
              </a:solidFill>
            </a:endParaRPr>
          </a:p>
          <a:p>
            <a:pPr marL="285750" lvl="0" indent="-285750">
              <a:buFont typeface="Arial" panose="020B0604020202020204" pitchFamily="34" charset="0"/>
              <a:buChar char="•"/>
              <a:defRPr/>
            </a:pPr>
            <a:endParaRPr lang="en-IN" sz="1100" i="1">
              <a:solidFill>
                <a:prstClr val="black"/>
              </a:solidFill>
            </a:endParaRPr>
          </a:p>
        </p:txBody>
      </p:sp>
      <p:cxnSp>
        <p:nvCxnSpPr>
          <p:cNvPr id="11" name="Straight Connector 10">
            <a:extLst>
              <a:ext uri="{FF2B5EF4-FFF2-40B4-BE49-F238E27FC236}">
                <a16:creationId xmlns:a16="http://schemas.microsoft.com/office/drawing/2014/main" id="{26665512-19F6-96F4-5C4B-E57657510E17}"/>
              </a:ext>
            </a:extLst>
          </p:cNvPr>
          <p:cNvCxnSpPr/>
          <p:nvPr/>
        </p:nvCxnSpPr>
        <p:spPr>
          <a:xfrm>
            <a:off x="3823589" y="585626"/>
            <a:ext cx="0" cy="5764427"/>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TextBox 11">
            <a:extLst>
              <a:ext uri="{FF2B5EF4-FFF2-40B4-BE49-F238E27FC236}">
                <a16:creationId xmlns:a16="http://schemas.microsoft.com/office/drawing/2014/main" id="{1C33DA9F-12B2-C60C-2783-D7F05B8B9D82}"/>
              </a:ext>
            </a:extLst>
          </p:cNvPr>
          <p:cNvSpPr txBox="1"/>
          <p:nvPr/>
        </p:nvSpPr>
        <p:spPr>
          <a:xfrm>
            <a:off x="1577082" y="1093151"/>
            <a:ext cx="2218263" cy="688715"/>
          </a:xfrm>
          <a:prstGeom prst="rect">
            <a:avLst/>
          </a:prstGeom>
          <a:noFill/>
        </p:spPr>
        <p:txBody>
          <a:bodyPr wrap="square" lIns="91440" tIns="45720" rIns="91440" bIns="45720" rtlCol="0" anchor="t">
            <a:spAutoFit/>
          </a:bodyPr>
          <a:lstStyle/>
          <a:p>
            <a:pPr>
              <a:lnSpc>
                <a:spcPts val="1600"/>
              </a:lnSpc>
              <a:spcBef>
                <a:spcPts val="0"/>
              </a:spcBef>
            </a:pPr>
            <a:r>
              <a:rPr lang="en-US" sz="1100" b="1">
                <a:cs typeface="Calibri"/>
                <a:hlinkClick r:id="rId2"/>
              </a:rPr>
              <a:t>Sohil.Kharwar@brillio.com</a:t>
            </a:r>
            <a:endParaRPr lang="en-US"/>
          </a:p>
          <a:p>
            <a:pPr>
              <a:lnSpc>
                <a:spcPts val="1600"/>
              </a:lnSpc>
            </a:pPr>
            <a:r>
              <a:rPr lang="en-US" sz="1100" b="1">
                <a:solidFill>
                  <a:srgbClr val="000000"/>
                </a:solidFill>
                <a:latin typeface="Calibri"/>
                <a:ea typeface="Calibri"/>
                <a:cs typeface="Calibri"/>
              </a:rPr>
              <a:t>Bangalore, Ind</a:t>
            </a:r>
          </a:p>
          <a:p>
            <a:pPr>
              <a:lnSpc>
                <a:spcPts val="1600"/>
              </a:lnSpc>
            </a:pPr>
            <a:endParaRPr lang="en-US" sz="1100" b="1">
              <a:solidFill>
                <a:srgbClr val="201646"/>
              </a:solidFill>
              <a:latin typeface="Arial"/>
              <a:ea typeface="+mj-ea"/>
              <a:cs typeface="Arial"/>
            </a:endParaRPr>
          </a:p>
        </p:txBody>
      </p:sp>
      <p:sp>
        <p:nvSpPr>
          <p:cNvPr id="13" name="TextBox 12">
            <a:extLst>
              <a:ext uri="{FF2B5EF4-FFF2-40B4-BE49-F238E27FC236}">
                <a16:creationId xmlns:a16="http://schemas.microsoft.com/office/drawing/2014/main" id="{F7102792-37E5-C07D-2E6D-36C85E16C713}"/>
              </a:ext>
            </a:extLst>
          </p:cNvPr>
          <p:cNvSpPr txBox="1"/>
          <p:nvPr/>
        </p:nvSpPr>
        <p:spPr>
          <a:xfrm>
            <a:off x="322298" y="5185695"/>
            <a:ext cx="3317240" cy="769441"/>
          </a:xfrm>
          <a:prstGeom prst="rect">
            <a:avLst/>
          </a:prstGeom>
          <a:noFill/>
        </p:spPr>
        <p:txBody>
          <a:bodyPr wrap="square" lIns="91440" tIns="45720" rIns="91440" bIns="45720" rtlCol="0" anchor="t">
            <a:spAutoFit/>
          </a:bodyPr>
          <a:lstStyle/>
          <a:p>
            <a:pPr>
              <a:defRPr/>
            </a:pPr>
            <a:r>
              <a:rPr lang="en-IN" sz="1100" b="1">
                <a:solidFill>
                  <a:srgbClr val="00B050"/>
                </a:solidFill>
              </a:rPr>
              <a:t>Recent Roles</a:t>
            </a:r>
            <a:endParaRPr kumimoji="0" lang="en-IN" sz="1100" b="0" i="0" u="none" strike="noStrike" kern="1200" cap="none" spc="0" normalizeH="0" baseline="0" noProof="0">
              <a:ln>
                <a:noFill/>
              </a:ln>
              <a:solidFill>
                <a:srgbClr val="00B050"/>
              </a:solidFill>
              <a:effectLst/>
              <a:uLnTx/>
              <a:uFillTx/>
              <a:ea typeface="+mn-ea"/>
              <a:cs typeface="+mn-cs"/>
            </a:endParaRPr>
          </a:p>
          <a:p>
            <a:pPr marL="118745" indent="-118745">
              <a:buFont typeface="Arial" panose="020B0604020202020204" pitchFamily="34" charset="0"/>
              <a:buChar char="•"/>
            </a:pPr>
            <a:r>
              <a:rPr lang="en-IN" sz="1100"/>
              <a:t>Sr. Salesforce Developer </a:t>
            </a:r>
          </a:p>
          <a:p>
            <a:pPr marL="118745" indent="-118745">
              <a:buFont typeface="Arial" panose="020B0604020202020204" pitchFamily="34" charset="0"/>
              <a:buChar char="•"/>
            </a:pPr>
            <a:r>
              <a:rPr lang="en-US" sz="1100">
                <a:solidFill>
                  <a:schemeClr val="bg2">
                    <a:lumMod val="10000"/>
                  </a:schemeClr>
                </a:solidFill>
                <a:cs typeface="Arial"/>
              </a:rPr>
              <a:t>Salesforce Developer</a:t>
            </a:r>
          </a:p>
          <a:p>
            <a:pPr marL="118745" indent="-118745">
              <a:buFont typeface="Arial" panose="020B0604020202020204" pitchFamily="34" charset="0"/>
              <a:buChar char="•"/>
            </a:pPr>
            <a:endParaRPr lang="en-US" sz="1100">
              <a:solidFill>
                <a:schemeClr val="bg2">
                  <a:lumMod val="10000"/>
                </a:schemeClr>
              </a:solidFill>
              <a:cs typeface="Arial"/>
            </a:endParaRPr>
          </a:p>
        </p:txBody>
      </p:sp>
      <p:sp>
        <p:nvSpPr>
          <p:cNvPr id="14" name="TextBox 13">
            <a:extLst>
              <a:ext uri="{FF2B5EF4-FFF2-40B4-BE49-F238E27FC236}">
                <a16:creationId xmlns:a16="http://schemas.microsoft.com/office/drawing/2014/main" id="{C963BD51-C72B-97A8-1695-798279EE7C04}"/>
              </a:ext>
            </a:extLst>
          </p:cNvPr>
          <p:cNvSpPr txBox="1"/>
          <p:nvPr/>
        </p:nvSpPr>
        <p:spPr>
          <a:xfrm>
            <a:off x="322298" y="5949330"/>
            <a:ext cx="7544633" cy="430887"/>
          </a:xfrm>
          <a:prstGeom prst="rect">
            <a:avLst/>
          </a:prstGeom>
          <a:noFill/>
        </p:spPr>
        <p:txBody>
          <a:bodyPr wrap="square" lIns="91440" tIns="45720" rIns="91440" bIns="45720" rtlCol="0" anchor="t">
            <a:spAutoFit/>
          </a:bodyPr>
          <a:lstStyle/>
          <a:p>
            <a:r>
              <a:rPr lang="en-IN" sz="1100" b="1">
                <a:solidFill>
                  <a:srgbClr val="00B050"/>
                </a:solidFill>
              </a:rPr>
              <a:t>Key Clients </a:t>
            </a:r>
          </a:p>
          <a:p>
            <a:pPr marL="171450" indent="-171450">
              <a:buFont typeface="Arial" panose="020B0604020202020204" pitchFamily="34" charset="0"/>
              <a:buChar char="•"/>
            </a:pPr>
            <a:endParaRPr lang="en-US" sz="1100">
              <a:ea typeface="Calibri" panose="020F0502020204030204" pitchFamily="34" charset="0"/>
              <a:cs typeface="Arial" panose="020B0604020202020204" pitchFamily="34" charset="0"/>
              <a:sym typeface="Wingdings" panose="05000000000000000000" pitchFamily="2" charset="2"/>
            </a:endParaRPr>
          </a:p>
        </p:txBody>
      </p:sp>
      <p:sp>
        <p:nvSpPr>
          <p:cNvPr id="15" name="TextBox 14">
            <a:extLst>
              <a:ext uri="{FF2B5EF4-FFF2-40B4-BE49-F238E27FC236}">
                <a16:creationId xmlns:a16="http://schemas.microsoft.com/office/drawing/2014/main" id="{5F1B8B95-3EC3-7DB9-6683-71EBC11F48CC}"/>
              </a:ext>
            </a:extLst>
          </p:cNvPr>
          <p:cNvSpPr txBox="1"/>
          <p:nvPr/>
        </p:nvSpPr>
        <p:spPr>
          <a:xfrm>
            <a:off x="331689" y="6164774"/>
            <a:ext cx="3124762" cy="400110"/>
          </a:xfrm>
          <a:prstGeom prst="rect">
            <a:avLst/>
          </a:prstGeom>
          <a:noFill/>
        </p:spPr>
        <p:txBody>
          <a:bodyPr wrap="square" lIns="91440" tIns="45720" rIns="91440" bIns="45720" numCol="3" anchor="t">
            <a:spAutoFit/>
          </a:bodyPr>
          <a:lstStyle/>
          <a:p>
            <a:pPr marL="171450" indent="-171450">
              <a:buFont typeface="Arial" panose="020B0604020202020204" pitchFamily="34" charset="0"/>
              <a:buChar char="•"/>
            </a:pPr>
            <a:r>
              <a:rPr lang="en-US" sz="1000">
                <a:cs typeface="Calibri"/>
              </a:rPr>
              <a:t>Sprinklr</a:t>
            </a:r>
          </a:p>
          <a:p>
            <a:pPr marL="171450" indent="-171450">
              <a:buFont typeface="Arial" panose="020B0604020202020204" pitchFamily="34" charset="0"/>
              <a:buChar char="•"/>
            </a:pPr>
            <a:r>
              <a:rPr lang="en-US" sz="1000" err="1">
                <a:cs typeface="Calibri"/>
              </a:rPr>
              <a:t>iRhythm</a:t>
            </a:r>
            <a:endParaRPr lang="en-US" sz="1000">
              <a:cs typeface="Calibri"/>
            </a:endParaRPr>
          </a:p>
          <a:p>
            <a:pPr marL="171450" indent="-171450">
              <a:buFont typeface="Arial" panose="020B0604020202020204" pitchFamily="34" charset="0"/>
              <a:buChar char="•"/>
            </a:pPr>
            <a:r>
              <a:rPr lang="en-US" sz="1000" err="1">
                <a:cs typeface="Calibri"/>
              </a:rPr>
              <a:t>Ceredian</a:t>
            </a:r>
            <a:endParaRPr lang="en-US" sz="1000">
              <a:cs typeface="Calibri"/>
            </a:endParaRPr>
          </a:p>
          <a:p>
            <a:pPr marL="171450" indent="-171450">
              <a:buFont typeface="Arial" panose="020B0604020202020204" pitchFamily="34" charset="0"/>
              <a:buChar char="•"/>
            </a:pPr>
            <a:r>
              <a:rPr lang="en-US" sz="1000">
                <a:cs typeface="Calibri"/>
              </a:rPr>
              <a:t>EWB</a:t>
            </a:r>
            <a:r>
              <a:rPr lang="en-US" sz="1000"/>
              <a:t>	</a:t>
            </a:r>
            <a:endParaRPr lang="en-US" sz="1000">
              <a:cs typeface="Calibri"/>
            </a:endParaRPr>
          </a:p>
          <a:p>
            <a:pPr marL="171450" indent="-171450">
              <a:buFont typeface="Arial" panose="020B0604020202020204" pitchFamily="34" charset="0"/>
              <a:buChar char="•"/>
            </a:pPr>
            <a:endParaRPr lang="en-US" sz="1000"/>
          </a:p>
        </p:txBody>
      </p:sp>
      <p:pic>
        <p:nvPicPr>
          <p:cNvPr id="16" name="Picture 15" descr="A person with a beard&#10;&#10;Description automatically generated">
            <a:extLst>
              <a:ext uri="{FF2B5EF4-FFF2-40B4-BE49-F238E27FC236}">
                <a16:creationId xmlns:a16="http://schemas.microsoft.com/office/drawing/2014/main" id="{5FD20DC8-C557-C15B-60FC-97D8940276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689" y="660383"/>
            <a:ext cx="1274409" cy="1274409"/>
          </a:xfrm>
          <a:prstGeom prst="ellipse">
            <a:avLst/>
          </a:prstGeom>
          <a:ln>
            <a:solidFill>
              <a:schemeClr val="accent6"/>
            </a:solidFill>
          </a:ln>
        </p:spPr>
      </p:pic>
    </p:spTree>
    <p:extLst>
      <p:ext uri="{BB962C8B-B14F-4D97-AF65-F5344CB8AC3E}">
        <p14:creationId xmlns:p14="http://schemas.microsoft.com/office/powerpoint/2010/main" val="2604805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E6E364-E0AF-8D15-0F5F-BDCADA331A62}"/>
              </a:ext>
            </a:extLst>
          </p:cNvPr>
          <p:cNvSpPr/>
          <p:nvPr/>
        </p:nvSpPr>
        <p:spPr>
          <a:xfrm>
            <a:off x="143347" y="349280"/>
            <a:ext cx="3825595" cy="630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Slide Number Placeholder 1">
            <a:extLst>
              <a:ext uri="{FF2B5EF4-FFF2-40B4-BE49-F238E27FC236}">
                <a16:creationId xmlns:a16="http://schemas.microsoft.com/office/drawing/2014/main" id="{7EB89488-700C-B503-5A19-BE2D95AEA4B0}"/>
              </a:ext>
            </a:extLst>
          </p:cNvPr>
          <p:cNvSpPr txBox="1">
            <a:spLocks/>
          </p:cNvSpPr>
          <p:nvPr/>
        </p:nvSpPr>
        <p:spPr>
          <a:xfrm>
            <a:off x="10079201" y="6245022"/>
            <a:ext cx="1969451" cy="259715"/>
          </a:xfrm>
          <a:prstGeom prst="rect">
            <a:avLst/>
          </a:prstGeom>
        </p:spPr>
        <p:txBody>
          <a:bodyPr vert="horz" lIns="0" tIns="0" rIns="0" bIns="0" rtlCol="0"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4</a:t>
            </a:fld>
            <a:endParaRPr/>
          </a:p>
        </p:txBody>
      </p:sp>
      <p:sp>
        <p:nvSpPr>
          <p:cNvPr id="4" name="Title 12">
            <a:extLst>
              <a:ext uri="{FF2B5EF4-FFF2-40B4-BE49-F238E27FC236}">
                <a16:creationId xmlns:a16="http://schemas.microsoft.com/office/drawing/2014/main" id="{FD18245E-1975-87F0-DAF4-110E5C3A1360}"/>
              </a:ext>
            </a:extLst>
          </p:cNvPr>
          <p:cNvSpPr txBox="1">
            <a:spLocks/>
          </p:cNvSpPr>
          <p:nvPr/>
        </p:nvSpPr>
        <p:spPr>
          <a:xfrm>
            <a:off x="588173" y="156918"/>
            <a:ext cx="11460480" cy="413808"/>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kumimoji="0" lang="en-US" sz="2400" b="1" i="0" u="none" strike="noStrike" kern="1200" cap="none" spc="0" normalizeH="0" baseline="0" noProof="0">
                <a:ln>
                  <a:noFill/>
                </a:ln>
                <a:solidFill>
                  <a:srgbClr val="201646"/>
                </a:solidFill>
                <a:effectLst/>
                <a:uLnTx/>
                <a:uFillTx/>
                <a:latin typeface="Arial"/>
                <a:ea typeface="+mj-ea"/>
                <a:cs typeface="Arial"/>
              </a:rPr>
              <a:t>Apurva Lale, Assistant Project Manager</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5" name="TextBox 6">
            <a:extLst>
              <a:ext uri="{FF2B5EF4-FFF2-40B4-BE49-F238E27FC236}">
                <a16:creationId xmlns:a16="http://schemas.microsoft.com/office/drawing/2014/main" id="{313C871C-1DA4-0665-6E5C-603F978053D6}"/>
              </a:ext>
            </a:extLst>
          </p:cNvPr>
          <p:cNvSpPr txBox="1"/>
          <p:nvPr/>
        </p:nvSpPr>
        <p:spPr>
          <a:xfrm>
            <a:off x="544712" y="2320210"/>
            <a:ext cx="3360701" cy="160043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00B050"/>
                </a:solidFill>
                <a:effectLst/>
                <a:uLnTx/>
                <a:uFillTx/>
                <a:ea typeface="+mn-ea"/>
                <a:cs typeface="+mn-cs"/>
              </a:rPr>
              <a:t>Core Skill Sets</a:t>
            </a:r>
            <a:endParaRPr kumimoji="0" lang="en-IN" sz="1200" b="0" i="0" u="none" strike="noStrike" kern="1200" cap="none" spc="0" normalizeH="0" baseline="0" noProof="0">
              <a:ln>
                <a:noFill/>
              </a:ln>
              <a:solidFill>
                <a:srgbClr val="00B050"/>
              </a:solidFill>
              <a:effectLst/>
              <a:uLnTx/>
              <a:uFillTx/>
              <a:ea typeface="+mn-ea"/>
              <a:cs typeface="+mn-cs"/>
            </a:endParaRPr>
          </a:p>
          <a:p>
            <a:pPr marL="171450" lvl="0" indent="-171450">
              <a:buFont typeface="Arial" panose="020B0604020202020204" pitchFamily="34" charset="0"/>
              <a:buChar char="•"/>
              <a:defRPr/>
            </a:pPr>
            <a:r>
              <a:rPr lang="en-IN" sz="1100">
                <a:solidFill>
                  <a:schemeClr val="accent1">
                    <a:lumMod val="50000"/>
                  </a:schemeClr>
                </a:solidFill>
                <a:cs typeface="Arial"/>
              </a:rPr>
              <a:t>Scrum</a:t>
            </a:r>
          </a:p>
          <a:p>
            <a:pPr marL="171450" lvl="0" indent="-171450">
              <a:buFont typeface="Arial" panose="020B0604020202020204" pitchFamily="34" charset="0"/>
              <a:buChar char="•"/>
              <a:defRPr/>
            </a:pPr>
            <a:r>
              <a:rPr lang="en-IN" sz="1100" i="1">
                <a:solidFill>
                  <a:schemeClr val="accent1">
                    <a:lumMod val="50000"/>
                  </a:schemeClr>
                </a:solidFill>
                <a:cs typeface="Arial"/>
              </a:rPr>
              <a:t>Kanban</a:t>
            </a:r>
          </a:p>
          <a:p>
            <a:pPr marL="171450" lvl="0" indent="-171450">
              <a:buFont typeface="Arial" panose="020B0604020202020204" pitchFamily="34" charset="0"/>
              <a:buChar char="•"/>
              <a:defRPr/>
            </a:pPr>
            <a:r>
              <a:rPr lang="en-IN" sz="1100" i="1">
                <a:solidFill>
                  <a:schemeClr val="accent1">
                    <a:lumMod val="50000"/>
                  </a:schemeClr>
                </a:solidFill>
                <a:cs typeface="Arial"/>
              </a:rPr>
              <a:t>Agile Project Management</a:t>
            </a:r>
          </a:p>
          <a:p>
            <a:pPr marL="171450" lvl="0" indent="-171450">
              <a:buFont typeface="Arial" panose="020B0604020202020204" pitchFamily="34" charset="0"/>
              <a:buChar char="•"/>
              <a:defRPr/>
            </a:pPr>
            <a:r>
              <a:rPr lang="en-IN" sz="1100" i="1">
                <a:solidFill>
                  <a:schemeClr val="accent1">
                    <a:lumMod val="50000"/>
                  </a:schemeClr>
                </a:solidFill>
                <a:cs typeface="Arial"/>
              </a:rPr>
              <a:t>JIRA</a:t>
            </a:r>
          </a:p>
          <a:p>
            <a:pPr marL="171450" lvl="0" indent="-171450">
              <a:buFont typeface="Arial" panose="020B0604020202020204" pitchFamily="34" charset="0"/>
              <a:buChar char="•"/>
              <a:defRPr/>
            </a:pPr>
            <a:r>
              <a:rPr lang="en-IN" sz="1100" i="1">
                <a:solidFill>
                  <a:schemeClr val="accent1">
                    <a:lumMod val="50000"/>
                  </a:schemeClr>
                </a:solidFill>
                <a:cs typeface="Arial"/>
              </a:rPr>
              <a:t>Confluence</a:t>
            </a:r>
          </a:p>
          <a:p>
            <a:pPr marL="171450" lvl="0" indent="-171450">
              <a:buFont typeface="Arial" panose="020B0604020202020204" pitchFamily="34" charset="0"/>
              <a:buChar char="•"/>
              <a:defRPr/>
            </a:pPr>
            <a:r>
              <a:rPr lang="en-IN" sz="1100" i="1">
                <a:solidFill>
                  <a:schemeClr val="accent1">
                    <a:lumMod val="50000"/>
                  </a:schemeClr>
                </a:solidFill>
                <a:cs typeface="Arial"/>
              </a:rPr>
              <a:t>Salesforce</a:t>
            </a:r>
          </a:p>
          <a:p>
            <a:pPr marL="171450" lvl="0" indent="-171450">
              <a:buFont typeface="Arial" panose="020B0604020202020204" pitchFamily="34" charset="0"/>
              <a:buChar char="•"/>
              <a:defRPr/>
            </a:pPr>
            <a:r>
              <a:rPr lang="en-IN" sz="1100" i="1">
                <a:solidFill>
                  <a:schemeClr val="tx1">
                    <a:lumMod val="50000"/>
                    <a:lumOff val="50000"/>
                  </a:schemeClr>
                </a:solidFill>
              </a:rPr>
              <a:t>CMMI</a:t>
            </a:r>
          </a:p>
          <a:p>
            <a:pPr marL="285750" lvl="0" indent="-285750">
              <a:buFont typeface="Arial" panose="020B0604020202020204" pitchFamily="34" charset="0"/>
              <a:buChar char="•"/>
              <a:defRPr/>
            </a:pPr>
            <a:endParaRPr kumimoji="0" lang="en-IN" sz="900" b="0" i="1" u="none" strike="noStrike" kern="1200" cap="none" spc="0" normalizeH="0" baseline="0" noProof="0">
              <a:ln>
                <a:noFill/>
              </a:ln>
              <a:solidFill>
                <a:prstClr val="black"/>
              </a:solidFill>
              <a:effectLst/>
              <a:highlight>
                <a:srgbClr val="FFFF00"/>
              </a:highlight>
              <a:uLnTx/>
              <a:uFillTx/>
              <a:ea typeface="+mn-ea"/>
              <a:cs typeface="+mn-cs"/>
            </a:endParaRPr>
          </a:p>
        </p:txBody>
      </p:sp>
      <p:sp>
        <p:nvSpPr>
          <p:cNvPr id="6" name="TextBox 7">
            <a:extLst>
              <a:ext uri="{FF2B5EF4-FFF2-40B4-BE49-F238E27FC236}">
                <a16:creationId xmlns:a16="http://schemas.microsoft.com/office/drawing/2014/main" id="{B1DFC5D8-9989-09C8-7EE8-1EC6C8936662}"/>
              </a:ext>
            </a:extLst>
          </p:cNvPr>
          <p:cNvSpPr txBox="1"/>
          <p:nvPr/>
        </p:nvSpPr>
        <p:spPr>
          <a:xfrm>
            <a:off x="4317783" y="791985"/>
            <a:ext cx="7544633" cy="2431435"/>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Arial"/>
              <a:buChar char="•"/>
            </a:pPr>
            <a:r>
              <a:rPr lang="en-US" sz="1100">
                <a:cs typeface="Calibri"/>
              </a:rPr>
              <a:t>14 years of experience in IT field comprising of 8 years technical and 6 years of leading cross functional teams.</a:t>
            </a:r>
          </a:p>
          <a:p>
            <a:pPr marL="171450" indent="-171450">
              <a:buFont typeface="Arial"/>
              <a:buChar char="•"/>
            </a:pPr>
            <a:r>
              <a:rPr lang="en-US" sz="1100">
                <a:cs typeface="Calibri"/>
              </a:rPr>
              <a:t>Certified Scrum Master helping teams by resolving impediments and facilitating ceremonies. </a:t>
            </a:r>
          </a:p>
          <a:p>
            <a:pPr marL="171450" indent="-171450">
              <a:buFont typeface="Arial"/>
              <a:buChar char="•"/>
            </a:pPr>
            <a:r>
              <a:rPr lang="en-US" sz="1100">
                <a:cs typeface="Calibri"/>
              </a:rPr>
              <a:t>Experience in JIRA, Service Now and Confluence to track the progress and maintain transparency.</a:t>
            </a:r>
          </a:p>
          <a:p>
            <a:pPr marL="171450" indent="-171450">
              <a:buFont typeface="Arial"/>
              <a:buChar char="•"/>
            </a:pPr>
            <a:r>
              <a:rPr lang="en-US" sz="1100">
                <a:cs typeface="Calibri"/>
              </a:rPr>
              <a:t>Agile Project Manager with experience in managing projects from initiation to closure.</a:t>
            </a:r>
            <a:endParaRPr lang="en-IN" sz="1100" b="0" i="0" u="none" strike="noStrike">
              <a:effectLst/>
              <a:cs typeface="Calibri"/>
            </a:endParaRPr>
          </a:p>
          <a:p>
            <a:pPr marL="171450" indent="-171450">
              <a:buFont typeface="Arial"/>
              <a:buChar char="•"/>
            </a:pPr>
            <a:endParaRPr lang="en-IN" sz="1200" b="0" i="0" u="none" strike="noStrike">
              <a:effectLst/>
              <a:latin typeface="Calibri"/>
              <a:cs typeface="Calibri"/>
            </a:endParaRPr>
          </a:p>
          <a:p>
            <a:pPr lvl="1"/>
            <a:endParaRPr lang="en-US" sz="1200" b="0" i="0" u="none" strike="noStrike">
              <a:effectLst/>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IN" sz="1200">
              <a:cs typeface="Calibri" panose="020F0502020204030204"/>
            </a:endParaRPr>
          </a:p>
          <a:p>
            <a:pPr marL="628650" lvl="1" indent="-171450">
              <a:buFont typeface="Arial" panose="020B0604020202020204" pitchFamily="34" charset="0"/>
              <a:buChar char="•"/>
            </a:pPr>
            <a:endParaRPr lang="en-IN" sz="1200">
              <a:cs typeface="Calibri" panose="020F0502020204030204"/>
            </a:endParaRPr>
          </a:p>
          <a:p>
            <a:pPr marL="628650" lvl="1" indent="-171450">
              <a:buFont typeface="Arial" panose="020B0604020202020204" pitchFamily="34" charset="0"/>
              <a:buChar char="•"/>
            </a:pPr>
            <a:endParaRPr lang="en-IN" sz="1200">
              <a:cs typeface="Calibri" panose="020F0502020204030204"/>
            </a:endParaRPr>
          </a:p>
        </p:txBody>
      </p:sp>
      <p:sp>
        <p:nvSpPr>
          <p:cNvPr id="7" name="TextBox 8">
            <a:extLst>
              <a:ext uri="{FF2B5EF4-FFF2-40B4-BE49-F238E27FC236}">
                <a16:creationId xmlns:a16="http://schemas.microsoft.com/office/drawing/2014/main" id="{3E7C7844-400C-68B1-EB06-10185CC8519A}"/>
              </a:ext>
            </a:extLst>
          </p:cNvPr>
          <p:cNvSpPr txBox="1"/>
          <p:nvPr/>
        </p:nvSpPr>
        <p:spPr>
          <a:xfrm>
            <a:off x="4272551" y="1730491"/>
            <a:ext cx="7544631" cy="4970591"/>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100" b="1">
                <a:solidFill>
                  <a:srgbClr val="00B050"/>
                </a:solidFill>
              </a:rPr>
              <a:t>Project Experience</a:t>
            </a:r>
          </a:p>
          <a:p>
            <a:pPr eaLnBrk="0" fontAlgn="base" hangingPunct="0">
              <a:spcBef>
                <a:spcPts val="600"/>
              </a:spcBef>
              <a:spcAft>
                <a:spcPct val="0"/>
              </a:spcAft>
            </a:pPr>
            <a:r>
              <a:rPr lang="en-US" sz="1200" b="1"/>
              <a:t>Leaf Home: Integrations with Other Systems</a:t>
            </a:r>
          </a:p>
          <a:p>
            <a:pPr marL="171450" indent="-171450" eaLnBrk="0" fontAlgn="base" hangingPunct="0">
              <a:spcBef>
                <a:spcPts val="600"/>
              </a:spcBef>
              <a:spcAft>
                <a:spcPct val="0"/>
              </a:spcAft>
              <a:buFont typeface="Arial" panose="020B0604020202020204" pitchFamily="34" charset="0"/>
              <a:buChar char="•"/>
            </a:pPr>
            <a:r>
              <a:rPr lang="en-US" sz="1100"/>
              <a:t>Managing resources and capacity </a:t>
            </a:r>
          </a:p>
          <a:p>
            <a:pPr marL="171450" indent="-171450" eaLnBrk="0" fontAlgn="base" hangingPunct="0">
              <a:spcBef>
                <a:spcPts val="600"/>
              </a:spcBef>
              <a:spcAft>
                <a:spcPct val="0"/>
              </a:spcAft>
              <a:buFont typeface="Arial" panose="020B0604020202020204" pitchFamily="34" charset="0"/>
              <a:buChar char="•"/>
            </a:pPr>
            <a:r>
              <a:rPr lang="en-US" sz="1100"/>
              <a:t>Facilitating scrum ceremonies</a:t>
            </a:r>
          </a:p>
          <a:p>
            <a:pPr marL="171450" indent="-171450" eaLnBrk="0" fontAlgn="base" hangingPunct="0">
              <a:spcBef>
                <a:spcPts val="600"/>
              </a:spcBef>
              <a:spcAft>
                <a:spcPct val="0"/>
              </a:spcAft>
              <a:buFont typeface="Arial" panose="020B0604020202020204" pitchFamily="34" charset="0"/>
              <a:buChar char="•"/>
            </a:pPr>
            <a:r>
              <a:rPr lang="en-US" sz="1100"/>
              <a:t>Tracking progress by utilizing project management software like JIRA, Service Now, Confluence</a:t>
            </a:r>
          </a:p>
          <a:p>
            <a:pPr marL="171450" indent="-171450" eaLnBrk="0" fontAlgn="base" hangingPunct="0">
              <a:spcBef>
                <a:spcPts val="600"/>
              </a:spcBef>
              <a:spcAft>
                <a:spcPct val="0"/>
              </a:spcAft>
              <a:buFont typeface="Arial" panose="020B0604020202020204" pitchFamily="34" charset="0"/>
              <a:buChar char="•"/>
            </a:pPr>
            <a:r>
              <a:rPr lang="en-US" sz="1100"/>
              <a:t>Managing project risks, issues, and dependencies</a:t>
            </a:r>
          </a:p>
          <a:p>
            <a:pPr marL="171450" indent="-171450" eaLnBrk="0" fontAlgn="base" hangingPunct="0">
              <a:spcBef>
                <a:spcPts val="600"/>
              </a:spcBef>
              <a:spcAft>
                <a:spcPct val="0"/>
              </a:spcAft>
              <a:buFont typeface="Arial" panose="020B0604020202020204" pitchFamily="34" charset="0"/>
              <a:buChar char="•"/>
            </a:pPr>
            <a:r>
              <a:rPr lang="en-US" sz="1100"/>
              <a:t>Delivering weekly status reports highlighting key project metrics </a:t>
            </a:r>
          </a:p>
          <a:p>
            <a:pPr marL="285750" indent="-285750" eaLnBrk="0" fontAlgn="base" hangingPunct="0">
              <a:spcBef>
                <a:spcPts val="600"/>
              </a:spcBef>
              <a:spcAft>
                <a:spcPct val="0"/>
              </a:spcAft>
              <a:buFont typeface="Arial" panose="020B0604020202020204" pitchFamily="34" charset="0"/>
              <a:buChar char="•"/>
            </a:pPr>
            <a:endParaRPr lang="en-US" sz="1100"/>
          </a:p>
          <a:p>
            <a:pPr eaLnBrk="0" fontAlgn="base" hangingPunct="0">
              <a:spcBef>
                <a:spcPts val="600"/>
              </a:spcBef>
              <a:spcAft>
                <a:spcPct val="0"/>
              </a:spcAft>
            </a:pPr>
            <a:r>
              <a:rPr lang="en-US" sz="1200" b="1"/>
              <a:t>Emerald : Application Support</a:t>
            </a:r>
          </a:p>
          <a:p>
            <a:pPr marL="171450" indent="-171450" eaLnBrk="0" fontAlgn="base" hangingPunct="0">
              <a:spcBef>
                <a:spcPts val="600"/>
              </a:spcBef>
              <a:spcAft>
                <a:spcPct val="0"/>
              </a:spcAft>
              <a:buFont typeface="Arial" panose="020B0604020202020204" pitchFamily="34" charset="0"/>
              <a:buChar char="•"/>
            </a:pPr>
            <a:r>
              <a:rPr lang="en-US" sz="1100"/>
              <a:t>Managing resources</a:t>
            </a:r>
          </a:p>
          <a:p>
            <a:pPr marL="171450" indent="-171450" eaLnBrk="0" fontAlgn="base" hangingPunct="0">
              <a:spcBef>
                <a:spcPts val="600"/>
              </a:spcBef>
              <a:spcAft>
                <a:spcPct val="0"/>
              </a:spcAft>
              <a:buFont typeface="Arial" panose="020B0604020202020204" pitchFamily="34" charset="0"/>
              <a:buChar char="•"/>
            </a:pPr>
            <a:r>
              <a:rPr lang="en-US" sz="1100"/>
              <a:t>Scrum process improvements along with scrum artifacts</a:t>
            </a:r>
          </a:p>
          <a:p>
            <a:pPr marL="171450" indent="-171450" eaLnBrk="0" fontAlgn="base" hangingPunct="0">
              <a:spcBef>
                <a:spcPts val="600"/>
              </a:spcBef>
              <a:spcAft>
                <a:spcPct val="0"/>
              </a:spcAft>
              <a:buFont typeface="Arial" panose="020B0604020202020204" pitchFamily="34" charset="0"/>
              <a:buChar char="•"/>
            </a:pPr>
            <a:r>
              <a:rPr lang="en-US" sz="1100"/>
              <a:t>CMMI documentation</a:t>
            </a:r>
          </a:p>
          <a:p>
            <a:pPr marL="171450" indent="-171450" eaLnBrk="0" fontAlgn="base" hangingPunct="0">
              <a:spcBef>
                <a:spcPts val="600"/>
              </a:spcBef>
              <a:spcAft>
                <a:spcPct val="0"/>
              </a:spcAft>
              <a:buFont typeface="Arial" panose="020B0604020202020204" pitchFamily="34" charset="0"/>
              <a:buChar char="•"/>
            </a:pPr>
            <a:r>
              <a:rPr lang="en-US" sz="1100"/>
              <a:t>Managing project, Risk/Issues/Dependency Management</a:t>
            </a:r>
          </a:p>
          <a:p>
            <a:pPr eaLnBrk="0" fontAlgn="base" hangingPunct="0">
              <a:spcBef>
                <a:spcPts val="600"/>
              </a:spcBef>
              <a:spcAft>
                <a:spcPct val="0"/>
              </a:spcAft>
            </a:pPr>
            <a:endParaRPr lang="en-US" sz="1100" b="1"/>
          </a:p>
          <a:p>
            <a:pPr eaLnBrk="0" fontAlgn="base" hangingPunct="0">
              <a:spcBef>
                <a:spcPts val="600"/>
              </a:spcBef>
              <a:spcAft>
                <a:spcPct val="0"/>
              </a:spcAft>
            </a:pPr>
            <a:r>
              <a:rPr lang="en-US" sz="1200" b="1"/>
              <a:t>Zscaler: Salesforce Sales, Service, CPQ clouds</a:t>
            </a:r>
          </a:p>
          <a:p>
            <a:pPr marL="285750" indent="-285750" eaLnBrk="0" fontAlgn="base" hangingPunct="0">
              <a:spcBef>
                <a:spcPts val="600"/>
              </a:spcBef>
              <a:spcAft>
                <a:spcPct val="0"/>
              </a:spcAft>
              <a:buFont typeface="Arial" panose="020B0604020202020204" pitchFamily="34" charset="0"/>
              <a:buChar char="•"/>
            </a:pPr>
            <a:r>
              <a:rPr lang="en-US" sz="1100"/>
              <a:t>Managing resources</a:t>
            </a:r>
          </a:p>
          <a:p>
            <a:pPr marL="285750" indent="-285750" eaLnBrk="0" fontAlgn="base" hangingPunct="0">
              <a:spcBef>
                <a:spcPts val="600"/>
              </a:spcBef>
              <a:spcAft>
                <a:spcPct val="0"/>
              </a:spcAft>
              <a:buFont typeface="Arial" panose="020B0604020202020204" pitchFamily="34" charset="0"/>
              <a:buChar char="•"/>
            </a:pPr>
            <a:r>
              <a:rPr lang="en-US" sz="1100"/>
              <a:t>Facilitation of scrum ceremonies</a:t>
            </a:r>
          </a:p>
          <a:p>
            <a:pPr marL="285750" indent="-285750" eaLnBrk="0" fontAlgn="base" hangingPunct="0">
              <a:spcBef>
                <a:spcPts val="600"/>
              </a:spcBef>
              <a:spcAft>
                <a:spcPct val="0"/>
              </a:spcAft>
              <a:buFont typeface="Arial" panose="020B0604020202020204" pitchFamily="34" charset="0"/>
              <a:buChar char="•"/>
            </a:pPr>
            <a:r>
              <a:rPr lang="en-US" sz="1100"/>
              <a:t>Scrum process improvements along with scrum artifacts</a:t>
            </a:r>
          </a:p>
          <a:p>
            <a:pPr marL="285750" indent="-285750" eaLnBrk="0" fontAlgn="base" hangingPunct="0">
              <a:spcBef>
                <a:spcPts val="600"/>
              </a:spcBef>
              <a:spcAft>
                <a:spcPct val="0"/>
              </a:spcAft>
              <a:buFont typeface="Arial" panose="020B0604020202020204" pitchFamily="34" charset="0"/>
              <a:buChar char="•"/>
            </a:pPr>
            <a:r>
              <a:rPr lang="en-US" sz="1100"/>
              <a:t>CMMI documentation</a:t>
            </a:r>
          </a:p>
          <a:p>
            <a:pPr marL="285750" indent="-285750" eaLnBrk="0" fontAlgn="base" hangingPunct="0">
              <a:spcBef>
                <a:spcPts val="600"/>
              </a:spcBef>
              <a:spcAft>
                <a:spcPct val="0"/>
              </a:spcAft>
              <a:buFont typeface="Arial" panose="020B0604020202020204" pitchFamily="34" charset="0"/>
              <a:buChar char="•"/>
            </a:pPr>
            <a:r>
              <a:rPr lang="en-US" sz="1100"/>
              <a:t>Managing project, Risk/Issues/Dependency Management</a:t>
            </a:r>
          </a:p>
        </p:txBody>
      </p:sp>
      <p:sp>
        <p:nvSpPr>
          <p:cNvPr id="8" name="TextBox 9">
            <a:extLst>
              <a:ext uri="{FF2B5EF4-FFF2-40B4-BE49-F238E27FC236}">
                <a16:creationId xmlns:a16="http://schemas.microsoft.com/office/drawing/2014/main" id="{D5971336-82A4-2B9C-9331-70B35D8EEFFE}"/>
              </a:ext>
            </a:extLst>
          </p:cNvPr>
          <p:cNvSpPr txBox="1"/>
          <p:nvPr/>
        </p:nvSpPr>
        <p:spPr>
          <a:xfrm>
            <a:off x="539357" y="3892559"/>
            <a:ext cx="3429585" cy="119263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IN" sz="1100" b="1">
                <a:solidFill>
                  <a:srgbClr val="00B050"/>
                </a:solidFill>
              </a:rPr>
              <a:t>Certifications</a:t>
            </a:r>
          </a:p>
          <a:p>
            <a:pPr marL="171450" lvl="0" indent="-171450">
              <a:lnSpc>
                <a:spcPct val="150000"/>
              </a:lnSpc>
              <a:buFont typeface="Arial" panose="020B0604020202020204" pitchFamily="34" charset="0"/>
              <a:buChar char="•"/>
            </a:pPr>
            <a:r>
              <a:rPr lang="en-US" sz="1100">
                <a:effectLst/>
                <a:ea typeface="Times New Roman" panose="02020603050405020304" pitchFamily="18" charset="0"/>
              </a:rPr>
              <a:t>Salesforce Certified Administrator </a:t>
            </a:r>
            <a:endParaRPr lang="en-IN" sz="1100">
              <a:effectLst/>
              <a:ea typeface="Times New Roman" panose="02020603050405020304" pitchFamily="18" charset="0"/>
            </a:endParaRPr>
          </a:p>
          <a:p>
            <a:pPr marL="171450" lvl="0" indent="-171450">
              <a:lnSpc>
                <a:spcPct val="150000"/>
              </a:lnSpc>
              <a:buFont typeface="Arial" panose="020B0604020202020204" pitchFamily="34" charset="0"/>
              <a:buChar char="•"/>
            </a:pPr>
            <a:r>
              <a:rPr lang="en-US" sz="1100">
                <a:effectLst/>
                <a:ea typeface="Times New Roman" panose="02020603050405020304" pitchFamily="18" charset="0"/>
              </a:rPr>
              <a:t>Certified Scrum Master</a:t>
            </a:r>
            <a:endParaRPr lang="en-IN" sz="1100">
              <a:effectLst/>
              <a:ea typeface="Times New Roman" panose="02020603050405020304" pitchFamily="18" charset="0"/>
            </a:endParaRPr>
          </a:p>
          <a:p>
            <a:pPr marL="171450" indent="-171450">
              <a:lnSpc>
                <a:spcPct val="150000"/>
              </a:lnSpc>
              <a:buFont typeface="Arial" panose="020B0604020202020204" pitchFamily="34" charset="0"/>
              <a:buChar char="•"/>
            </a:pPr>
            <a:r>
              <a:rPr lang="en-US" sz="1100" err="1">
                <a:effectLst/>
                <a:ea typeface="Times New Roman" panose="02020603050405020304" pitchFamily="18" charset="0"/>
              </a:rPr>
              <a:t>SAFe</a:t>
            </a:r>
            <a:r>
              <a:rPr lang="en-US" sz="1100">
                <a:effectLst/>
                <a:ea typeface="Times New Roman" panose="02020603050405020304" pitchFamily="18" charset="0"/>
              </a:rPr>
              <a:t> 5.0 Certified Scrum Master</a:t>
            </a:r>
            <a:endParaRPr lang="en-IN" sz="1100" i="1">
              <a:solidFill>
                <a:prstClr val="black"/>
              </a:solidFill>
            </a:endParaRPr>
          </a:p>
          <a:p>
            <a:pPr marL="285750" lvl="0" indent="-285750">
              <a:buFont typeface="Arial" panose="020B0604020202020204" pitchFamily="34" charset="0"/>
              <a:buChar char="•"/>
              <a:defRPr/>
            </a:pPr>
            <a:endParaRPr lang="en-IN" sz="1100" i="1">
              <a:solidFill>
                <a:prstClr val="black"/>
              </a:solidFill>
            </a:endParaRPr>
          </a:p>
        </p:txBody>
      </p:sp>
      <p:cxnSp>
        <p:nvCxnSpPr>
          <p:cNvPr id="9" name="Straight Connector 8">
            <a:extLst>
              <a:ext uri="{FF2B5EF4-FFF2-40B4-BE49-F238E27FC236}">
                <a16:creationId xmlns:a16="http://schemas.microsoft.com/office/drawing/2014/main" id="{A9C8963F-7E72-5FEC-3680-84CD04D0F0CF}"/>
              </a:ext>
            </a:extLst>
          </p:cNvPr>
          <p:cNvCxnSpPr/>
          <p:nvPr/>
        </p:nvCxnSpPr>
        <p:spPr>
          <a:xfrm>
            <a:off x="4046002" y="618336"/>
            <a:ext cx="0" cy="5764427"/>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0" name="TextBox 11">
            <a:extLst>
              <a:ext uri="{FF2B5EF4-FFF2-40B4-BE49-F238E27FC236}">
                <a16:creationId xmlns:a16="http://schemas.microsoft.com/office/drawing/2014/main" id="{27A237A7-34E1-AC16-F5DC-EC46CE886178}"/>
              </a:ext>
            </a:extLst>
          </p:cNvPr>
          <p:cNvSpPr txBox="1"/>
          <p:nvPr/>
        </p:nvSpPr>
        <p:spPr>
          <a:xfrm>
            <a:off x="1799495" y="1125861"/>
            <a:ext cx="2218263" cy="688715"/>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1600"/>
              </a:lnSpc>
              <a:spcBef>
                <a:spcPts val="0"/>
              </a:spcBef>
            </a:pPr>
            <a:r>
              <a:rPr lang="en-US" sz="1100" b="1">
                <a:cs typeface="Calibri"/>
                <a:hlinkClick r:id="rId2"/>
              </a:rPr>
              <a:t>Apurva.lale@brillio.com</a:t>
            </a:r>
            <a:endParaRPr lang="en-US"/>
          </a:p>
          <a:p>
            <a:pPr>
              <a:lnSpc>
                <a:spcPts val="1600"/>
              </a:lnSpc>
            </a:pPr>
            <a:r>
              <a:rPr lang="en-US" sz="1100" b="1">
                <a:solidFill>
                  <a:srgbClr val="000000"/>
                </a:solidFill>
                <a:latin typeface="Calibri"/>
                <a:ea typeface="Calibri"/>
                <a:cs typeface="Calibri"/>
              </a:rPr>
              <a:t>Pune, Ind</a:t>
            </a:r>
          </a:p>
          <a:p>
            <a:pPr>
              <a:lnSpc>
                <a:spcPts val="1600"/>
              </a:lnSpc>
            </a:pPr>
            <a:endParaRPr lang="en-US" sz="1100" b="1">
              <a:solidFill>
                <a:srgbClr val="201646"/>
              </a:solidFill>
              <a:latin typeface="Arial"/>
              <a:ea typeface="+mj-ea"/>
              <a:cs typeface="Arial"/>
            </a:endParaRPr>
          </a:p>
        </p:txBody>
      </p:sp>
      <p:sp>
        <p:nvSpPr>
          <p:cNvPr id="11" name="TextBox 13">
            <a:extLst>
              <a:ext uri="{FF2B5EF4-FFF2-40B4-BE49-F238E27FC236}">
                <a16:creationId xmlns:a16="http://schemas.microsoft.com/office/drawing/2014/main" id="{A48ECEA8-F3D2-9016-F79C-E5223CA43D8F}"/>
              </a:ext>
            </a:extLst>
          </p:cNvPr>
          <p:cNvSpPr txBox="1"/>
          <p:nvPr/>
        </p:nvSpPr>
        <p:spPr>
          <a:xfrm>
            <a:off x="539357" y="4985070"/>
            <a:ext cx="3317240" cy="60016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IN" sz="1100" b="1">
                <a:solidFill>
                  <a:srgbClr val="00B050"/>
                </a:solidFill>
              </a:rPr>
              <a:t>Recent Roles</a:t>
            </a:r>
            <a:endParaRPr kumimoji="0" lang="en-IN" sz="1100" b="0" i="0" u="none" strike="noStrike" kern="1200" cap="none" spc="0" normalizeH="0" baseline="0" noProof="0">
              <a:ln>
                <a:noFill/>
              </a:ln>
              <a:solidFill>
                <a:srgbClr val="00B050"/>
              </a:solidFill>
              <a:effectLst/>
              <a:uLnTx/>
              <a:uFillTx/>
              <a:ea typeface="+mn-ea"/>
              <a:cs typeface="+mn-cs"/>
            </a:endParaRPr>
          </a:p>
          <a:p>
            <a:pPr marL="119063" indent="-119063">
              <a:buFont typeface="Arial" panose="020B0604020202020204" pitchFamily="34" charset="0"/>
              <a:buChar char="•"/>
            </a:pPr>
            <a:r>
              <a:rPr lang="en-US" sz="1100">
                <a:solidFill>
                  <a:schemeClr val="bg2">
                    <a:lumMod val="10000"/>
                  </a:schemeClr>
                </a:solidFill>
                <a:cs typeface="Arial" panose="020B0604020202020204" pitchFamily="34" charset="0"/>
              </a:rPr>
              <a:t>Scrum Master</a:t>
            </a:r>
          </a:p>
          <a:p>
            <a:pPr marL="119063" indent="-119063">
              <a:buFont typeface="Arial" panose="020B0604020202020204" pitchFamily="34" charset="0"/>
              <a:buChar char="•"/>
            </a:pPr>
            <a:r>
              <a:rPr lang="en-US" sz="1100">
                <a:solidFill>
                  <a:schemeClr val="bg2">
                    <a:lumMod val="10000"/>
                  </a:schemeClr>
                </a:solidFill>
                <a:cs typeface="Arial" panose="020B0604020202020204" pitchFamily="34" charset="0"/>
              </a:rPr>
              <a:t>Project Manager</a:t>
            </a:r>
          </a:p>
        </p:txBody>
      </p:sp>
      <p:sp>
        <p:nvSpPr>
          <p:cNvPr id="12" name="TextBox 14">
            <a:extLst>
              <a:ext uri="{FF2B5EF4-FFF2-40B4-BE49-F238E27FC236}">
                <a16:creationId xmlns:a16="http://schemas.microsoft.com/office/drawing/2014/main" id="{BC6198F1-A64F-A31E-5835-1A5632AD605D}"/>
              </a:ext>
            </a:extLst>
          </p:cNvPr>
          <p:cNvSpPr txBox="1"/>
          <p:nvPr/>
        </p:nvSpPr>
        <p:spPr>
          <a:xfrm>
            <a:off x="500234" y="5772929"/>
            <a:ext cx="7544633" cy="43088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100" b="1">
                <a:solidFill>
                  <a:srgbClr val="00B050"/>
                </a:solidFill>
              </a:rPr>
              <a:t>Key Clients</a:t>
            </a:r>
          </a:p>
          <a:p>
            <a:pPr marL="171450" indent="-171450">
              <a:buFont typeface="Arial" panose="020B0604020202020204" pitchFamily="34" charset="0"/>
              <a:buChar char="•"/>
            </a:pPr>
            <a:endParaRPr lang="en-US" sz="1100">
              <a:ea typeface="Calibri" panose="020F0502020204030204" pitchFamily="34" charset="0"/>
              <a:cs typeface="Arial" panose="020B0604020202020204" pitchFamily="34" charset="0"/>
              <a:sym typeface="Wingdings" panose="05000000000000000000" pitchFamily="2" charset="2"/>
            </a:endParaRPr>
          </a:p>
        </p:txBody>
      </p:sp>
      <p:sp>
        <p:nvSpPr>
          <p:cNvPr id="13" name="TextBox 15">
            <a:extLst>
              <a:ext uri="{FF2B5EF4-FFF2-40B4-BE49-F238E27FC236}">
                <a16:creationId xmlns:a16="http://schemas.microsoft.com/office/drawing/2014/main" id="{993908A3-B98B-82E8-90F2-F0CFC0708D7C}"/>
              </a:ext>
            </a:extLst>
          </p:cNvPr>
          <p:cNvSpPr txBox="1"/>
          <p:nvPr/>
        </p:nvSpPr>
        <p:spPr>
          <a:xfrm>
            <a:off x="539357" y="5996929"/>
            <a:ext cx="3124762" cy="430887"/>
          </a:xfrm>
          <a:prstGeom prst="rect">
            <a:avLst/>
          </a:prstGeom>
          <a:noFill/>
        </p:spPr>
        <p:txBody>
          <a:bodyPr wrap="square" numCol="3">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buFont typeface="Arial" panose="020B0604020202020204" pitchFamily="34" charset="0"/>
              <a:buChar char="•"/>
            </a:pPr>
            <a:r>
              <a:rPr lang="en-US" sz="1100"/>
              <a:t>Zscaler</a:t>
            </a:r>
          </a:p>
          <a:p>
            <a:pPr marL="171450" indent="-171450">
              <a:buFont typeface="Arial" panose="020B0604020202020204" pitchFamily="34" charset="0"/>
              <a:buChar char="•"/>
            </a:pPr>
            <a:r>
              <a:rPr lang="en-US" sz="1100"/>
              <a:t>Emerald</a:t>
            </a:r>
          </a:p>
          <a:p>
            <a:pPr marL="171450" indent="-171450">
              <a:buFont typeface="Arial" panose="020B0604020202020204" pitchFamily="34" charset="0"/>
              <a:buChar char="•"/>
            </a:pPr>
            <a:r>
              <a:rPr lang="en-US" sz="1100" err="1"/>
              <a:t>LeafHome</a:t>
            </a:r>
            <a:r>
              <a:rPr lang="en-US" sz="1100"/>
              <a:t>	</a:t>
            </a:r>
          </a:p>
          <a:p>
            <a:pPr marL="171450" indent="-171450">
              <a:buFont typeface="Arial" panose="020B0604020202020204" pitchFamily="34" charset="0"/>
              <a:buChar char="•"/>
            </a:pPr>
            <a:endParaRPr lang="en-US" sz="1000"/>
          </a:p>
        </p:txBody>
      </p:sp>
      <p:pic>
        <p:nvPicPr>
          <p:cNvPr id="14" name="Picture 13" descr="A person smiling in front of a brick wall&#10;&#10;Description automatically generated">
            <a:extLst>
              <a:ext uri="{FF2B5EF4-FFF2-40B4-BE49-F238E27FC236}">
                <a16:creationId xmlns:a16="http://schemas.microsoft.com/office/drawing/2014/main" id="{11021DCB-CAE1-E2D2-3107-F23F3471D6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234" y="698331"/>
            <a:ext cx="1225687" cy="1391478"/>
          </a:xfrm>
          <a:prstGeom prst="rect">
            <a:avLst/>
          </a:prstGeom>
        </p:spPr>
      </p:pic>
    </p:spTree>
    <p:extLst>
      <p:ext uri="{BB962C8B-B14F-4D97-AF65-F5344CB8AC3E}">
        <p14:creationId xmlns:p14="http://schemas.microsoft.com/office/powerpoint/2010/main" val="2224631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E6E364-E0AF-8D15-0F5F-BDCADA331A62}"/>
              </a:ext>
            </a:extLst>
          </p:cNvPr>
          <p:cNvSpPr/>
          <p:nvPr/>
        </p:nvSpPr>
        <p:spPr>
          <a:xfrm>
            <a:off x="182880" y="482775"/>
            <a:ext cx="3825595" cy="630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Slide Number Placeholder 1">
            <a:extLst>
              <a:ext uri="{FF2B5EF4-FFF2-40B4-BE49-F238E27FC236}">
                <a16:creationId xmlns:a16="http://schemas.microsoft.com/office/drawing/2014/main" id="{7EB89488-700C-B503-5A19-BE2D95AEA4B0}"/>
              </a:ext>
            </a:extLst>
          </p:cNvPr>
          <p:cNvSpPr txBox="1">
            <a:spLocks/>
          </p:cNvSpPr>
          <p:nvPr/>
        </p:nvSpPr>
        <p:spPr>
          <a:xfrm>
            <a:off x="10039668" y="6139625"/>
            <a:ext cx="1969451" cy="259715"/>
          </a:xfrm>
          <a:prstGeom prst="rect">
            <a:avLst/>
          </a:prstGeom>
        </p:spPr>
        <p:txBody>
          <a:bodyPr vert="horz" lIns="0" tIns="0" rIns="0" bIns="0" rtlCol="0"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5</a:t>
            </a:fld>
            <a:endParaRPr/>
          </a:p>
        </p:txBody>
      </p:sp>
      <p:sp>
        <p:nvSpPr>
          <p:cNvPr id="4" name="Title 12">
            <a:extLst>
              <a:ext uri="{FF2B5EF4-FFF2-40B4-BE49-F238E27FC236}">
                <a16:creationId xmlns:a16="http://schemas.microsoft.com/office/drawing/2014/main" id="{FD18245E-1975-87F0-DAF4-110E5C3A1360}"/>
              </a:ext>
            </a:extLst>
          </p:cNvPr>
          <p:cNvSpPr txBox="1">
            <a:spLocks/>
          </p:cNvSpPr>
          <p:nvPr/>
        </p:nvSpPr>
        <p:spPr>
          <a:xfrm>
            <a:off x="379307" y="72688"/>
            <a:ext cx="11460480" cy="413808"/>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sz="2400">
                <a:solidFill>
                  <a:srgbClr val="201646"/>
                </a:solidFill>
                <a:latin typeface="Arial"/>
                <a:cs typeface="Arial"/>
              </a:rPr>
              <a:t>Bharati </a:t>
            </a:r>
            <a:r>
              <a:rPr lang="en-US" sz="2400" err="1">
                <a:solidFill>
                  <a:srgbClr val="201646"/>
                </a:solidFill>
                <a:latin typeface="Arial"/>
                <a:cs typeface="Arial"/>
              </a:rPr>
              <a:t>Nagrale</a:t>
            </a:r>
            <a:r>
              <a:rPr kumimoji="0" lang="en-US" sz="2400" b="1" i="0" u="none" strike="noStrike" kern="1200" cap="none" spc="0" normalizeH="0" baseline="0" noProof="0">
                <a:ln>
                  <a:noFill/>
                </a:ln>
                <a:solidFill>
                  <a:srgbClr val="201646"/>
                </a:solidFill>
                <a:effectLst/>
                <a:uLnTx/>
                <a:uFillTx/>
                <a:latin typeface="Arial"/>
                <a:ea typeface="+mj-ea"/>
                <a:cs typeface="Arial"/>
              </a:rPr>
              <a:t>, </a:t>
            </a:r>
            <a:r>
              <a:rPr lang="en-US" sz="2400">
                <a:solidFill>
                  <a:srgbClr val="201646"/>
                </a:solidFill>
                <a:latin typeface="Arial"/>
                <a:cs typeface="Arial"/>
              </a:rPr>
              <a:t>Scrum Master PMO</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5" name="TextBox 6">
            <a:extLst>
              <a:ext uri="{FF2B5EF4-FFF2-40B4-BE49-F238E27FC236}">
                <a16:creationId xmlns:a16="http://schemas.microsoft.com/office/drawing/2014/main" id="{313C871C-1DA4-0665-6E5C-603F978053D6}"/>
              </a:ext>
            </a:extLst>
          </p:cNvPr>
          <p:cNvSpPr txBox="1"/>
          <p:nvPr/>
        </p:nvSpPr>
        <p:spPr>
          <a:xfrm>
            <a:off x="505179" y="2214813"/>
            <a:ext cx="3360701" cy="1938992"/>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00B050"/>
                </a:solidFill>
                <a:effectLst/>
                <a:uLnTx/>
                <a:uFillTx/>
                <a:ea typeface="+mn-ea"/>
                <a:cs typeface="+mn-cs"/>
              </a:rPr>
              <a:t>Core Skill Sets</a:t>
            </a:r>
            <a:endParaRPr kumimoji="0" lang="en-IN" sz="1200" b="0" i="0" u="none" strike="noStrike" kern="1200" cap="none" spc="0" normalizeH="0" baseline="0" noProof="0">
              <a:ln>
                <a:noFill/>
              </a:ln>
              <a:solidFill>
                <a:srgbClr val="00B050"/>
              </a:solidFill>
              <a:effectLst/>
              <a:uLnTx/>
              <a:uFillTx/>
              <a:ea typeface="+mn-ea"/>
              <a:cs typeface="+mn-cs"/>
            </a:endParaRPr>
          </a:p>
          <a:p>
            <a:pPr marL="171450" indent="-171450">
              <a:buFont typeface="Arial" panose="020B0604020202020204" pitchFamily="34" charset="0"/>
              <a:buChar char="•"/>
              <a:defRPr/>
            </a:pPr>
            <a:r>
              <a:rPr lang="en-IN" sz="1100" b="1">
                <a:solidFill>
                  <a:schemeClr val="accent1">
                    <a:lumMod val="50000"/>
                  </a:schemeClr>
                </a:solidFill>
                <a:ea typeface="+mn-lt"/>
                <a:cs typeface="+mn-lt"/>
              </a:rPr>
              <a:t>Agile Methodology</a:t>
            </a:r>
            <a:endParaRPr lang="en-IN" sz="1100" b="1">
              <a:solidFill>
                <a:schemeClr val="accent1">
                  <a:lumMod val="50000"/>
                </a:schemeClr>
              </a:solidFill>
              <a:cs typeface="Calibri"/>
            </a:endParaRPr>
          </a:p>
          <a:p>
            <a:pPr marL="171450" indent="-171450">
              <a:buFont typeface="Arial" panose="020B0604020202020204" pitchFamily="34" charset="0"/>
              <a:buChar char="•"/>
              <a:defRPr/>
            </a:pPr>
            <a:r>
              <a:rPr lang="en-IN" sz="1100" b="1">
                <a:solidFill>
                  <a:schemeClr val="accent1">
                    <a:lumMod val="50000"/>
                  </a:schemeClr>
                </a:solidFill>
                <a:ea typeface="+mn-lt"/>
                <a:cs typeface="+mn-lt"/>
              </a:rPr>
              <a:t>Project Management</a:t>
            </a:r>
            <a:endParaRPr lang="en-IN" sz="1100" b="1" u="none" strike="noStrike" kern="1200" cap="none" spc="0" normalizeH="0" baseline="0" noProof="0">
              <a:ln>
                <a:noFill/>
              </a:ln>
              <a:solidFill>
                <a:schemeClr val="accent1">
                  <a:lumMod val="50000"/>
                </a:schemeClr>
              </a:solidFill>
              <a:effectLst/>
              <a:uLnTx/>
              <a:uFillTx/>
              <a:cs typeface="Calibri"/>
            </a:endParaRPr>
          </a:p>
          <a:p>
            <a:pPr marL="171450" indent="-171450">
              <a:buFont typeface="Arial" panose="020B0604020202020204" pitchFamily="34" charset="0"/>
              <a:buChar char="•"/>
              <a:defRPr/>
            </a:pPr>
            <a:r>
              <a:rPr lang="en-IN" sz="1100" b="1">
                <a:solidFill>
                  <a:schemeClr val="accent1">
                    <a:lumMod val="50000"/>
                  </a:schemeClr>
                </a:solidFill>
                <a:ea typeface="+mn-lt"/>
                <a:cs typeface="+mn-lt"/>
              </a:rPr>
              <a:t>Stakeholder Management</a:t>
            </a:r>
            <a:endParaRPr lang="en-IN" sz="1100" b="1">
              <a:solidFill>
                <a:schemeClr val="accent1">
                  <a:lumMod val="50000"/>
                </a:schemeClr>
              </a:solidFill>
              <a:cs typeface="Calibri" panose="020F0502020204030204"/>
            </a:endParaRPr>
          </a:p>
          <a:p>
            <a:pPr marL="171450" indent="-171450">
              <a:buFont typeface="Arial" panose="020B0604020202020204" pitchFamily="34" charset="0"/>
              <a:buChar char="•"/>
              <a:defRPr/>
            </a:pPr>
            <a:r>
              <a:rPr lang="en-IN" sz="1100" b="1">
                <a:solidFill>
                  <a:schemeClr val="accent1">
                    <a:lumMod val="50000"/>
                  </a:schemeClr>
                </a:solidFill>
                <a:ea typeface="+mn-lt"/>
                <a:cs typeface="+mn-lt"/>
              </a:rPr>
              <a:t>Change Management</a:t>
            </a:r>
            <a:endParaRPr lang="en-IN" sz="1100" b="1">
              <a:solidFill>
                <a:schemeClr val="accent1">
                  <a:lumMod val="50000"/>
                </a:schemeClr>
              </a:solidFill>
              <a:cs typeface="Calibri" panose="020F0502020204030204"/>
            </a:endParaRPr>
          </a:p>
          <a:p>
            <a:pPr marL="171450" indent="-171450">
              <a:buFont typeface="Arial" panose="020B0604020202020204" pitchFamily="34" charset="0"/>
              <a:buChar char="•"/>
              <a:defRPr/>
            </a:pPr>
            <a:r>
              <a:rPr lang="en-IN" sz="1100" b="1">
                <a:solidFill>
                  <a:schemeClr val="accent1">
                    <a:lumMod val="50000"/>
                  </a:schemeClr>
                </a:solidFill>
                <a:ea typeface="+mn-lt"/>
                <a:cs typeface="+mn-lt"/>
              </a:rPr>
              <a:t>Risk Management</a:t>
            </a:r>
            <a:endParaRPr lang="en-IN" sz="1100" b="1">
              <a:solidFill>
                <a:schemeClr val="accent1">
                  <a:lumMod val="50000"/>
                </a:schemeClr>
              </a:solidFill>
              <a:cs typeface="Calibri" panose="020F0502020204030204"/>
            </a:endParaRPr>
          </a:p>
          <a:p>
            <a:pPr marL="171450" indent="-171450">
              <a:buFont typeface="Arial" panose="020B0604020202020204" pitchFamily="34" charset="0"/>
              <a:buChar char="•"/>
              <a:defRPr/>
            </a:pPr>
            <a:r>
              <a:rPr lang="en-IN" sz="1100" b="1">
                <a:solidFill>
                  <a:schemeClr val="accent1">
                    <a:lumMod val="50000"/>
                  </a:schemeClr>
                </a:solidFill>
                <a:ea typeface="+mn-lt"/>
                <a:cs typeface="+mn-lt"/>
              </a:rPr>
              <a:t>Scrum Framework</a:t>
            </a:r>
            <a:endParaRPr lang="en-IN" sz="1100" b="1">
              <a:solidFill>
                <a:schemeClr val="accent1">
                  <a:lumMod val="50000"/>
                </a:schemeClr>
              </a:solidFill>
              <a:cs typeface="Calibri" panose="020F0502020204030204"/>
            </a:endParaRPr>
          </a:p>
          <a:p>
            <a:pPr marL="171450" indent="-171450">
              <a:buFont typeface="Arial" panose="020B0604020202020204" pitchFamily="34" charset="0"/>
              <a:buChar char="•"/>
              <a:defRPr/>
            </a:pPr>
            <a:r>
              <a:rPr lang="en-IN" sz="1100" b="1">
                <a:solidFill>
                  <a:schemeClr val="accent1">
                    <a:lumMod val="50000"/>
                  </a:schemeClr>
                </a:solidFill>
                <a:ea typeface="+mn-lt"/>
                <a:cs typeface="+mn-lt"/>
              </a:rPr>
              <a:t>Facilitation</a:t>
            </a:r>
          </a:p>
          <a:p>
            <a:pPr marL="171450" indent="-171450">
              <a:buFont typeface="Arial" panose="020B0604020202020204" pitchFamily="34" charset="0"/>
              <a:buChar char="•"/>
              <a:defRPr/>
            </a:pPr>
            <a:r>
              <a:rPr lang="en-IN" sz="1100" b="1">
                <a:solidFill>
                  <a:schemeClr val="accent1">
                    <a:lumMod val="50000"/>
                  </a:schemeClr>
                </a:solidFill>
                <a:ea typeface="+mn-lt"/>
                <a:cs typeface="+mn-lt"/>
              </a:rPr>
              <a:t>Communication and Team Collaboration</a:t>
            </a:r>
          </a:p>
          <a:p>
            <a:pPr marL="171450" indent="-171450">
              <a:buFont typeface="Arial" panose="020B0604020202020204" pitchFamily="34" charset="0"/>
              <a:buChar char="•"/>
              <a:defRPr/>
            </a:pPr>
            <a:r>
              <a:rPr lang="en-IN" sz="1100" b="1">
                <a:solidFill>
                  <a:schemeClr val="accent1">
                    <a:lumMod val="50000"/>
                  </a:schemeClr>
                </a:solidFill>
                <a:ea typeface="+mn-lt"/>
                <a:cs typeface="+mn-lt"/>
              </a:rPr>
              <a:t>Continuous Improvement</a:t>
            </a:r>
            <a:endParaRPr lang="en-IN" sz="1100" b="1">
              <a:solidFill>
                <a:schemeClr val="accent1">
                  <a:lumMod val="50000"/>
                </a:schemeClr>
              </a:solidFill>
              <a:cs typeface="Calibri" panose="020F0502020204030204"/>
            </a:endParaRPr>
          </a:p>
          <a:p>
            <a:pPr marL="285750" indent="-285750">
              <a:buFont typeface="Arial" panose="020B0604020202020204" pitchFamily="34" charset="0"/>
              <a:buChar char="•"/>
              <a:defRPr/>
            </a:pPr>
            <a:endParaRPr lang="en-IN" sz="900" i="1">
              <a:solidFill>
                <a:prstClr val="black"/>
              </a:solidFill>
              <a:highlight>
                <a:srgbClr val="FFFF00"/>
              </a:highlight>
              <a:cs typeface="Calibri" panose="020F0502020204030204"/>
            </a:endParaRPr>
          </a:p>
        </p:txBody>
      </p:sp>
      <p:sp>
        <p:nvSpPr>
          <p:cNvPr id="6" name="TextBox 7">
            <a:extLst>
              <a:ext uri="{FF2B5EF4-FFF2-40B4-BE49-F238E27FC236}">
                <a16:creationId xmlns:a16="http://schemas.microsoft.com/office/drawing/2014/main" id="{B1DFC5D8-9989-09C8-7EE8-1EC6C8936662}"/>
              </a:ext>
            </a:extLst>
          </p:cNvPr>
          <p:cNvSpPr txBox="1"/>
          <p:nvPr/>
        </p:nvSpPr>
        <p:spPr>
          <a:xfrm>
            <a:off x="4007863" y="649717"/>
            <a:ext cx="7544633" cy="3416320"/>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100" b="1">
                <a:solidFill>
                  <a:srgbClr val="00B050"/>
                </a:solidFill>
              </a:rPr>
              <a:t>Professional Summary </a:t>
            </a:r>
            <a:endParaRPr lang="en-US" sz="1100" b="1">
              <a:solidFill>
                <a:srgbClr val="00B050"/>
              </a:solidFill>
            </a:endParaRPr>
          </a:p>
          <a:p>
            <a:pPr marL="171450" indent="-171450">
              <a:spcAft>
                <a:spcPts val="300"/>
              </a:spcAft>
              <a:buFont typeface="Arial" panose="020B0604020202020204" pitchFamily="34" charset="0"/>
              <a:buChar char="•"/>
            </a:pPr>
            <a:r>
              <a:rPr lang="en-IN" sz="1100">
                <a:ea typeface="+mn-lt"/>
                <a:cs typeface="+mn-lt"/>
              </a:rPr>
              <a:t>Experienced operations and project management professional with expertise in Agile methodologies</a:t>
            </a:r>
            <a:r>
              <a:rPr lang="en-IN" sz="1100" b="0" i="0" u="none" strike="noStrike">
                <a:effectLst/>
                <a:ea typeface="+mn-lt"/>
                <a:cs typeface="+mn-lt"/>
              </a:rPr>
              <a:t>, </a:t>
            </a:r>
            <a:r>
              <a:rPr lang="en-IN" sz="1100">
                <a:ea typeface="+mn-lt"/>
                <a:cs typeface="+mn-lt"/>
              </a:rPr>
              <a:t>stakeholder management</a:t>
            </a:r>
            <a:r>
              <a:rPr lang="en-IN" sz="1100" b="0" i="0" u="none" strike="noStrike">
                <a:effectLst/>
                <a:ea typeface="+mn-lt"/>
                <a:cs typeface="+mn-lt"/>
              </a:rPr>
              <a:t>, and </a:t>
            </a:r>
            <a:r>
              <a:rPr lang="en-IN" sz="1100">
                <a:ea typeface="+mn-lt"/>
                <a:cs typeface="+mn-lt"/>
              </a:rPr>
              <a:t>project coordination</a:t>
            </a:r>
            <a:r>
              <a:rPr lang="en-IN" sz="1100" b="0" i="0" u="none" strike="noStrike">
                <a:effectLst/>
                <a:ea typeface="+mn-lt"/>
                <a:cs typeface="+mn-lt"/>
              </a:rPr>
              <a:t>. </a:t>
            </a:r>
            <a:endParaRPr lang="en-IN" sz="1100">
              <a:ea typeface="+mn-lt"/>
              <a:cs typeface="+mn-lt"/>
            </a:endParaRPr>
          </a:p>
          <a:p>
            <a:pPr marL="171450" indent="-171450">
              <a:spcAft>
                <a:spcPts val="300"/>
              </a:spcAft>
              <a:buFont typeface="Arial" panose="020B0604020202020204" pitchFamily="34" charset="0"/>
              <a:buChar char="•"/>
            </a:pPr>
            <a:r>
              <a:rPr lang="en-IN" sz="1100">
                <a:ea typeface="+mn-lt"/>
                <a:cs typeface="+mn-lt"/>
              </a:rPr>
              <a:t>Skilled in facilitating communication </a:t>
            </a:r>
            <a:r>
              <a:rPr lang="en-IN" sz="1100" b="0" i="0" u="none" strike="noStrike">
                <a:effectLst/>
                <a:ea typeface="+mn-lt"/>
                <a:cs typeface="+mn-lt"/>
              </a:rPr>
              <a:t>and </a:t>
            </a:r>
            <a:r>
              <a:rPr lang="en-IN" sz="1100">
                <a:ea typeface="+mn-lt"/>
                <a:cs typeface="+mn-lt"/>
              </a:rPr>
              <a:t>driving organizational change</a:t>
            </a:r>
            <a:r>
              <a:rPr lang="en-IN" sz="1100" b="0" i="0" u="none" strike="noStrike">
                <a:effectLst/>
                <a:ea typeface="+mn-lt"/>
                <a:cs typeface="+mn-lt"/>
              </a:rPr>
              <a:t>. </a:t>
            </a:r>
            <a:r>
              <a:rPr lang="en-IN" sz="1100">
                <a:ea typeface="+mn-lt"/>
                <a:cs typeface="+mn-lt"/>
              </a:rPr>
              <a:t>Proficient in Scrum framework, risk management, and fostering team collaboration. Strong track record of optimizing processes and delivering successful projects.</a:t>
            </a:r>
            <a:endParaRPr lang="en-IN"/>
          </a:p>
          <a:p>
            <a:pPr marL="171450" indent="-171450">
              <a:spcAft>
                <a:spcPts val="300"/>
              </a:spcAft>
              <a:buFont typeface="Arial" panose="020B0604020202020204" pitchFamily="34" charset="0"/>
              <a:buChar char="•"/>
            </a:pPr>
            <a:r>
              <a:rPr lang="en-IN" sz="1100">
                <a:ea typeface="+mn-lt"/>
                <a:cs typeface="+mn-lt"/>
              </a:rPr>
              <a:t>Skilled in requirement gathering, risk management, and financial analysis, making sure projects are delivered on time and within budget.</a:t>
            </a:r>
          </a:p>
          <a:p>
            <a:pPr marL="171450" indent="-171450">
              <a:spcAft>
                <a:spcPts val="300"/>
              </a:spcAft>
              <a:buFont typeface="Arial" panose="020B0604020202020204" pitchFamily="34" charset="0"/>
              <a:buChar char="•"/>
            </a:pPr>
            <a:r>
              <a:rPr lang="en-IN" sz="1100">
                <a:ea typeface="+mn-lt"/>
                <a:cs typeface="+mn-lt"/>
              </a:rPr>
              <a:t> Proficient in tools like JIRA, Tableau, and Power BI, I have a solid technical foundation and am certified as a </a:t>
            </a:r>
            <a:r>
              <a:rPr lang="en-IN" sz="1100" err="1">
                <a:ea typeface="+mn-lt"/>
                <a:cs typeface="+mn-lt"/>
              </a:rPr>
              <a:t>SAFe</a:t>
            </a:r>
            <a:r>
              <a:rPr lang="en-IN" sz="1100">
                <a:ea typeface="+mn-lt"/>
                <a:cs typeface="+mn-lt"/>
              </a:rPr>
              <a:t> Agile Scrum Master. With a focus on streamlining processes and optimizing efficiency, I bring a wealth of experience in driving successful project outcomes.</a:t>
            </a:r>
            <a:endParaRPr lang="en-IN" sz="1100">
              <a:latin typeface="Calibri"/>
              <a:cs typeface="Calibri"/>
            </a:endParaRPr>
          </a:p>
          <a:p>
            <a:pPr lvl="1"/>
            <a:endParaRPr lang="en-US" sz="1200" b="0" i="0" u="none" strike="noStrike">
              <a:effectLst/>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IN" sz="1200"/>
          </a:p>
          <a:p>
            <a:pPr marL="628650" lvl="1" indent="-171450">
              <a:buFont typeface="Arial" panose="020B0604020202020204" pitchFamily="34" charset="0"/>
              <a:buChar char="•"/>
            </a:pPr>
            <a:endParaRPr lang="en-IN" sz="1200"/>
          </a:p>
          <a:p>
            <a:pPr marL="628650" lvl="1" indent="-171450">
              <a:buFont typeface="Arial" panose="020B0604020202020204" pitchFamily="34" charset="0"/>
              <a:buChar char="•"/>
            </a:pPr>
            <a:endParaRPr lang="en-IN" sz="1200">
              <a:cs typeface="Calibri" panose="020F0502020204030204"/>
            </a:endParaRPr>
          </a:p>
        </p:txBody>
      </p:sp>
      <p:sp>
        <p:nvSpPr>
          <p:cNvPr id="7" name="TextBox 8">
            <a:extLst>
              <a:ext uri="{FF2B5EF4-FFF2-40B4-BE49-F238E27FC236}">
                <a16:creationId xmlns:a16="http://schemas.microsoft.com/office/drawing/2014/main" id="{3E7C7844-400C-68B1-EB06-10185CC8519A}"/>
              </a:ext>
            </a:extLst>
          </p:cNvPr>
          <p:cNvSpPr txBox="1"/>
          <p:nvPr/>
        </p:nvSpPr>
        <p:spPr>
          <a:xfrm>
            <a:off x="4059386" y="2630294"/>
            <a:ext cx="7555214" cy="3647152"/>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100" b="1">
                <a:solidFill>
                  <a:srgbClr val="00B050"/>
                </a:solidFill>
              </a:rPr>
              <a:t>Project Experience –Senior Operations Associates</a:t>
            </a:r>
            <a:endParaRPr lang="en-US" sz="1100">
              <a:solidFill>
                <a:srgbClr val="000000"/>
              </a:solidFill>
            </a:endParaRPr>
          </a:p>
          <a:p>
            <a:r>
              <a:rPr lang="en-IN" sz="1100" b="1">
                <a:solidFill>
                  <a:srgbClr val="00B050"/>
                </a:solidFill>
              </a:rPr>
              <a:t>Client</a:t>
            </a:r>
            <a:r>
              <a:rPr lang="en-IN" sz="1100" b="1">
                <a:solidFill>
                  <a:srgbClr val="00B050"/>
                </a:solidFill>
                <a:ea typeface="+mn-lt"/>
                <a:cs typeface="+mn-lt"/>
              </a:rPr>
              <a:t> : MOVE , Dayforce ,Rubrik </a:t>
            </a:r>
            <a:endParaRPr lang="en-US" sz="1100">
              <a:solidFill>
                <a:srgbClr val="000000"/>
              </a:solidFill>
              <a:ea typeface="+mn-lt"/>
              <a:cs typeface="+mn-lt"/>
            </a:endParaRPr>
          </a:p>
          <a:p>
            <a:pPr marL="285750" indent="-285750">
              <a:buFont typeface="Arial"/>
              <a:buChar char="•"/>
            </a:pPr>
            <a:r>
              <a:rPr lang="en-IN" sz="1100">
                <a:ea typeface="+mn-lt"/>
                <a:cs typeface="+mn-lt"/>
              </a:rPr>
              <a:t>Facilitated Agile ceremonies including Daily Stand-ups, Sprint Planning, Sprint Reviews, and Retrospectives for cross-functional teams within Brillio Technologies.</a:t>
            </a:r>
            <a:endParaRPr lang="en-US">
              <a:ea typeface="+mn-lt"/>
              <a:cs typeface="+mn-lt"/>
            </a:endParaRPr>
          </a:p>
          <a:p>
            <a:pPr marL="285750" indent="-285750">
              <a:buFont typeface="Arial"/>
              <a:buChar char="•"/>
            </a:pPr>
            <a:r>
              <a:rPr lang="en-IN" sz="1100">
                <a:ea typeface="+mn-lt"/>
                <a:cs typeface="+mn-lt"/>
              </a:rPr>
              <a:t>Coached and guided teams on Agile principles, practices, and frameworks, ensuring adherence to Scrum methodologies.</a:t>
            </a:r>
            <a:endParaRPr lang="en-US">
              <a:ea typeface="+mn-lt"/>
              <a:cs typeface="+mn-lt"/>
            </a:endParaRPr>
          </a:p>
          <a:p>
            <a:pPr marL="285750" indent="-285750">
              <a:buFont typeface="Arial"/>
              <a:buChar char="•"/>
            </a:pPr>
            <a:r>
              <a:rPr lang="en-IN" sz="1100">
                <a:ea typeface="+mn-lt"/>
                <a:cs typeface="+mn-lt"/>
              </a:rPr>
              <a:t>Fostered a collaborative and self-organizing team environment, empowering members to take ownership and accountability for sprint commitments.</a:t>
            </a:r>
            <a:endParaRPr lang="en-US">
              <a:ea typeface="+mn-lt"/>
              <a:cs typeface="+mn-lt"/>
            </a:endParaRPr>
          </a:p>
          <a:p>
            <a:pPr marL="285750" indent="-285750">
              <a:buFont typeface="Arial"/>
              <a:buChar char="•"/>
            </a:pPr>
            <a:r>
              <a:rPr lang="en-IN" sz="1100">
                <a:ea typeface="+mn-lt"/>
                <a:cs typeface="+mn-lt"/>
              </a:rPr>
              <a:t>Removed impediments and blockers hindering team progress, enabling continuous delivery and iterative improvement.</a:t>
            </a:r>
            <a:endParaRPr lang="en-US">
              <a:ea typeface="+mn-lt"/>
              <a:cs typeface="+mn-lt"/>
            </a:endParaRPr>
          </a:p>
          <a:p>
            <a:pPr marL="285750" indent="-285750">
              <a:buFont typeface="Arial"/>
              <a:buChar char="•"/>
            </a:pPr>
            <a:r>
              <a:rPr lang="en-IN" sz="1100">
                <a:ea typeface="+mn-lt"/>
                <a:cs typeface="+mn-lt"/>
              </a:rPr>
              <a:t>Supported teams in estimating and forecasting sprint work, promoting transparency and predictability in project delivery.</a:t>
            </a:r>
            <a:endParaRPr lang="en-US">
              <a:ea typeface="+mn-lt"/>
              <a:cs typeface="+mn-lt"/>
            </a:endParaRPr>
          </a:p>
          <a:p>
            <a:pPr marL="285750" indent="-285750">
              <a:buFont typeface="Arial"/>
              <a:buChar char="•"/>
            </a:pPr>
            <a:r>
              <a:rPr lang="en-IN" sz="1100">
                <a:ea typeface="+mn-lt"/>
                <a:cs typeface="+mn-lt"/>
              </a:rPr>
              <a:t>Maintained and updated Agile tools and artifacts, such as JIRA, ensuring accurate and up-to-date information for effective decision-making.</a:t>
            </a:r>
            <a:endParaRPr lang="en-US">
              <a:ea typeface="+mn-lt"/>
              <a:cs typeface="+mn-lt"/>
            </a:endParaRPr>
          </a:p>
          <a:p>
            <a:pPr marL="285750" indent="-285750">
              <a:buFont typeface="Arial"/>
              <a:buChar char="•"/>
            </a:pPr>
            <a:r>
              <a:rPr lang="en-IN" sz="1100">
                <a:ea typeface="+mn-lt"/>
                <a:cs typeface="+mn-lt"/>
              </a:rPr>
              <a:t>Acted as a servant leader, promoting open communication, trust, and respect among team members to enhance collaboration and productivity.</a:t>
            </a:r>
            <a:endParaRPr lang="en-US">
              <a:ea typeface="+mn-lt"/>
              <a:cs typeface="+mn-lt"/>
            </a:endParaRPr>
          </a:p>
          <a:p>
            <a:pPr marL="285750" indent="-285750">
              <a:buFont typeface="Arial"/>
              <a:buChar char="•"/>
            </a:pPr>
            <a:r>
              <a:rPr lang="en-IN" sz="1100">
                <a:ea typeface="+mn-lt"/>
                <a:cs typeface="+mn-lt"/>
              </a:rPr>
              <a:t>Facilitated cross-team coordination and alignment, resolving dependencies and promoting knowledge sharing across departments.</a:t>
            </a:r>
            <a:endParaRPr lang="en-US">
              <a:ea typeface="+mn-lt"/>
              <a:cs typeface="+mn-lt"/>
            </a:endParaRPr>
          </a:p>
          <a:p>
            <a:pPr marL="285750" indent="-285750">
              <a:buFont typeface="Arial"/>
              <a:buChar char="•"/>
            </a:pPr>
            <a:r>
              <a:rPr lang="en-IN" sz="1100">
                <a:ea typeface="+mn-lt"/>
                <a:cs typeface="+mn-lt"/>
              </a:rPr>
              <a:t>Conducted regular retrospectives to identify areas for improvement and implement action plans to enhance team performance and effectiveness.</a:t>
            </a:r>
            <a:endParaRPr lang="en-US">
              <a:ea typeface="+mn-lt"/>
              <a:cs typeface="+mn-lt"/>
            </a:endParaRPr>
          </a:p>
          <a:p>
            <a:pPr marL="285750" indent="-285750">
              <a:buFont typeface="Arial"/>
              <a:buChar char="•"/>
            </a:pPr>
            <a:r>
              <a:rPr lang="en-IN" sz="1100">
                <a:ea typeface="+mn-lt"/>
                <a:cs typeface="+mn-lt"/>
              </a:rPr>
              <a:t>Collaborated with stakeholders to understand project requirements and expectations, ensuring successful project delivery and customer satisfaction.</a:t>
            </a:r>
            <a:endParaRPr lang="en-IN">
              <a:solidFill>
                <a:srgbClr val="000000"/>
              </a:solidFill>
              <a:ea typeface="+mn-lt"/>
              <a:cs typeface="+mn-lt"/>
            </a:endParaRPr>
          </a:p>
          <a:p>
            <a:pPr marL="285750" indent="-285750">
              <a:buFont typeface="Arial"/>
              <a:buChar char="•"/>
            </a:pPr>
            <a:endParaRPr lang="en-IN" sz="1100">
              <a:cs typeface="Calibri"/>
            </a:endParaRPr>
          </a:p>
          <a:p>
            <a:endParaRPr lang="en-IN" sz="1100" b="1">
              <a:solidFill>
                <a:srgbClr val="00B050"/>
              </a:solidFill>
              <a:cs typeface="Calibri"/>
            </a:endParaRPr>
          </a:p>
        </p:txBody>
      </p:sp>
      <p:sp>
        <p:nvSpPr>
          <p:cNvPr id="8" name="TextBox 9">
            <a:extLst>
              <a:ext uri="{FF2B5EF4-FFF2-40B4-BE49-F238E27FC236}">
                <a16:creationId xmlns:a16="http://schemas.microsoft.com/office/drawing/2014/main" id="{D5971336-82A4-2B9C-9331-70B35D8EEFFE}"/>
              </a:ext>
            </a:extLst>
          </p:cNvPr>
          <p:cNvSpPr txBox="1"/>
          <p:nvPr/>
        </p:nvSpPr>
        <p:spPr>
          <a:xfrm>
            <a:off x="464953" y="4062126"/>
            <a:ext cx="3440168" cy="2123658"/>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IN" sz="1100" b="1">
                <a:solidFill>
                  <a:srgbClr val="00B050"/>
                </a:solidFill>
              </a:rPr>
              <a:t>Certifications</a:t>
            </a:r>
          </a:p>
          <a:p>
            <a:pPr indent="-285750">
              <a:buFont typeface="Arial" panose="020B0604020202020204" pitchFamily="34" charset="0"/>
              <a:buChar char="•"/>
              <a:defRPr/>
            </a:pPr>
            <a:r>
              <a:rPr lang="en-IN" sz="1100" b="1" err="1">
                <a:solidFill>
                  <a:srgbClr val="000000"/>
                </a:solidFill>
                <a:ea typeface="+mn-lt"/>
                <a:cs typeface="+mn-lt"/>
              </a:rPr>
              <a:t>SAFe</a:t>
            </a:r>
            <a:r>
              <a:rPr lang="en-IN" sz="1100" b="1">
                <a:solidFill>
                  <a:srgbClr val="000000"/>
                </a:solidFill>
                <a:ea typeface="+mn-lt"/>
                <a:cs typeface="+mn-lt"/>
              </a:rPr>
              <a:t> Agile Scrum Master</a:t>
            </a:r>
            <a:endParaRPr lang="en-IN" sz="1100" b="1">
              <a:cs typeface="Calibri"/>
            </a:endParaRPr>
          </a:p>
          <a:p>
            <a:pPr indent="-285750">
              <a:buFont typeface="Arial" panose="020B0604020202020204" pitchFamily="34" charset="0"/>
              <a:buChar char="•"/>
              <a:defRPr/>
            </a:pPr>
            <a:r>
              <a:rPr lang="en-IN" sz="1100" b="1">
                <a:solidFill>
                  <a:prstClr val="black"/>
                </a:solidFill>
                <a:cs typeface="Calibri"/>
              </a:rPr>
              <a:t>Salesforce Admin</a:t>
            </a:r>
          </a:p>
          <a:p>
            <a:pPr indent="-285750">
              <a:buFont typeface="Arial" panose="020B0604020202020204" pitchFamily="34" charset="0"/>
              <a:buChar char="•"/>
              <a:defRPr/>
            </a:pPr>
            <a:r>
              <a:rPr lang="en-IN" sz="1100" b="1">
                <a:solidFill>
                  <a:prstClr val="black"/>
                </a:solidFill>
                <a:ea typeface="+mn-lt"/>
                <a:cs typeface="+mn-lt"/>
              </a:rPr>
              <a:t>Certified Business Analyst Professional (CBAP) IIM &amp;EY</a:t>
            </a:r>
            <a:endParaRPr lang="en-IN" sz="1100" b="1">
              <a:solidFill>
                <a:prstClr val="black"/>
              </a:solidFill>
              <a:cs typeface="Calibri"/>
            </a:endParaRPr>
          </a:p>
          <a:p>
            <a:pPr indent="-285750">
              <a:buFont typeface="Arial" panose="020B0604020202020204" pitchFamily="34" charset="0"/>
              <a:buChar char="•"/>
              <a:defRPr/>
            </a:pPr>
            <a:r>
              <a:rPr lang="en-IN" sz="1100" b="1">
                <a:solidFill>
                  <a:prstClr val="black"/>
                </a:solidFill>
                <a:ea typeface="+mn-lt"/>
                <a:cs typeface="+mn-lt"/>
              </a:rPr>
              <a:t>Project management essential certificate</a:t>
            </a:r>
            <a:endParaRPr lang="en-IN" sz="1100" b="1">
              <a:solidFill>
                <a:prstClr val="black"/>
              </a:solidFill>
              <a:cs typeface="Calibri" panose="020F0502020204030204"/>
            </a:endParaRPr>
          </a:p>
          <a:p>
            <a:pPr indent="-285750">
              <a:buFont typeface="Arial" panose="020B0604020202020204" pitchFamily="34" charset="0"/>
              <a:buChar char="•"/>
              <a:defRPr/>
            </a:pPr>
            <a:r>
              <a:rPr lang="en-IN" sz="1100" b="1">
                <a:solidFill>
                  <a:prstClr val="black"/>
                </a:solidFill>
                <a:ea typeface="+mn-lt"/>
                <a:cs typeface="+mn-lt"/>
              </a:rPr>
              <a:t>Tools- JIRA, Power BI, Python (Basics)</a:t>
            </a:r>
            <a:endParaRPr lang="en-IN" sz="1100" b="1">
              <a:solidFill>
                <a:prstClr val="black"/>
              </a:solidFill>
              <a:cs typeface="Calibri" panose="020F0502020204030204"/>
            </a:endParaRPr>
          </a:p>
          <a:p>
            <a:pPr indent="-285750">
              <a:buFont typeface="Arial" panose="020B0604020202020204" pitchFamily="34" charset="0"/>
              <a:buChar char="•"/>
              <a:defRPr/>
            </a:pPr>
            <a:r>
              <a:rPr lang="en-IN" sz="1100" b="1" err="1">
                <a:solidFill>
                  <a:prstClr val="black"/>
                </a:solidFill>
                <a:ea typeface="+mn-lt"/>
                <a:cs typeface="+mn-lt"/>
              </a:rPr>
              <a:t>Flosum</a:t>
            </a:r>
            <a:r>
              <a:rPr lang="en-IN" sz="1100" b="1">
                <a:solidFill>
                  <a:prstClr val="black"/>
                </a:solidFill>
                <a:ea typeface="+mn-lt"/>
                <a:cs typeface="+mn-lt"/>
              </a:rPr>
              <a:t> Fundamental</a:t>
            </a:r>
            <a:endParaRPr lang="en-IN" sz="1100" b="1">
              <a:solidFill>
                <a:prstClr val="black"/>
              </a:solidFill>
              <a:cs typeface="Calibri" panose="020F0502020204030204"/>
            </a:endParaRPr>
          </a:p>
          <a:p>
            <a:pPr indent="-285750">
              <a:buFont typeface="Arial" panose="020B0604020202020204" pitchFamily="34" charset="0"/>
              <a:buChar char="•"/>
              <a:defRPr/>
            </a:pPr>
            <a:r>
              <a:rPr lang="en-IN" sz="1100" b="1">
                <a:solidFill>
                  <a:prstClr val="black"/>
                </a:solidFill>
                <a:ea typeface="+mn-lt"/>
                <a:cs typeface="+mn-lt"/>
              </a:rPr>
              <a:t>Generative AI and Its Impact everyday Business</a:t>
            </a:r>
            <a:endParaRPr lang="en-IN" sz="1100" b="1">
              <a:solidFill>
                <a:prstClr val="black"/>
              </a:solidFill>
              <a:cs typeface="Calibri" panose="020F0502020204030204"/>
            </a:endParaRPr>
          </a:p>
          <a:p>
            <a:pPr indent="-285750">
              <a:buFont typeface="Arial" panose="020B0604020202020204" pitchFamily="34" charset="0"/>
              <a:buChar char="•"/>
              <a:defRPr/>
            </a:pPr>
            <a:r>
              <a:rPr lang="en-IN" sz="1100" b="1">
                <a:solidFill>
                  <a:prstClr val="black"/>
                </a:solidFill>
                <a:ea typeface="+mn-lt"/>
                <a:cs typeface="+mn-lt"/>
              </a:rPr>
              <a:t>Microsoft project 2016</a:t>
            </a:r>
            <a:endParaRPr lang="en-IN" sz="1100" b="1">
              <a:solidFill>
                <a:prstClr val="black"/>
              </a:solidFill>
              <a:cs typeface="Calibri" panose="020F0502020204030204"/>
            </a:endParaRPr>
          </a:p>
          <a:p>
            <a:pPr marL="285750" indent="-285750">
              <a:buFont typeface="Arial" panose="020B0604020202020204" pitchFamily="34" charset="0"/>
              <a:buChar char="•"/>
              <a:defRPr/>
            </a:pPr>
            <a:endParaRPr lang="en-IN" sz="1100" i="1">
              <a:solidFill>
                <a:prstClr val="black"/>
              </a:solidFill>
              <a:cs typeface="Calibri" panose="020F0502020204030204"/>
            </a:endParaRPr>
          </a:p>
          <a:p>
            <a:pPr marL="285750" indent="-285750">
              <a:buFont typeface="Arial" panose="020B0604020202020204" pitchFamily="34" charset="0"/>
              <a:buChar char="•"/>
              <a:defRPr/>
            </a:pPr>
            <a:endParaRPr lang="en-IN" sz="1100" i="1">
              <a:solidFill>
                <a:prstClr val="black"/>
              </a:solidFill>
              <a:cs typeface="Calibri" panose="020F0502020204030204"/>
            </a:endParaRPr>
          </a:p>
        </p:txBody>
      </p:sp>
      <p:cxnSp>
        <p:nvCxnSpPr>
          <p:cNvPr id="9" name="Straight Connector 8">
            <a:extLst>
              <a:ext uri="{FF2B5EF4-FFF2-40B4-BE49-F238E27FC236}">
                <a16:creationId xmlns:a16="http://schemas.microsoft.com/office/drawing/2014/main" id="{A9C8963F-7E72-5FEC-3680-84CD04D0F0CF}"/>
              </a:ext>
            </a:extLst>
          </p:cNvPr>
          <p:cNvCxnSpPr/>
          <p:nvPr/>
        </p:nvCxnSpPr>
        <p:spPr>
          <a:xfrm>
            <a:off x="4006469" y="512939"/>
            <a:ext cx="0" cy="5764427"/>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0" name="TextBox 11">
            <a:extLst>
              <a:ext uri="{FF2B5EF4-FFF2-40B4-BE49-F238E27FC236}">
                <a16:creationId xmlns:a16="http://schemas.microsoft.com/office/drawing/2014/main" id="{27A237A7-34E1-AC16-F5DC-EC46CE886178}"/>
              </a:ext>
            </a:extLst>
          </p:cNvPr>
          <p:cNvSpPr txBox="1"/>
          <p:nvPr/>
        </p:nvSpPr>
        <p:spPr>
          <a:xfrm>
            <a:off x="1759962" y="1020464"/>
            <a:ext cx="2218263" cy="1104213"/>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1600"/>
              </a:lnSpc>
              <a:spcBef>
                <a:spcPts val="0"/>
              </a:spcBef>
            </a:pPr>
            <a:r>
              <a:rPr lang="en-US" sz="1100" b="1"/>
              <a:t>Bharati.nagrale@brillio.com</a:t>
            </a:r>
          </a:p>
          <a:p>
            <a:pPr>
              <a:lnSpc>
                <a:spcPts val="1600"/>
              </a:lnSpc>
            </a:pPr>
            <a:r>
              <a:rPr lang="en-US" sz="1100" b="1">
                <a:solidFill>
                  <a:srgbClr val="201646"/>
                </a:solidFill>
                <a:latin typeface="Arial"/>
                <a:ea typeface="+mj-ea"/>
                <a:cs typeface="Arial"/>
              </a:rPr>
              <a:t>Pune, IND</a:t>
            </a:r>
          </a:p>
          <a:p>
            <a:pPr>
              <a:lnSpc>
                <a:spcPts val="1600"/>
              </a:lnSpc>
            </a:pPr>
            <a:r>
              <a:rPr lang="en-US" sz="1100" b="1"/>
              <a:t>Industry Experience: </a:t>
            </a:r>
          </a:p>
          <a:p>
            <a:pPr>
              <a:lnSpc>
                <a:spcPts val="1600"/>
              </a:lnSpc>
            </a:pPr>
            <a:r>
              <a:rPr lang="en-US" sz="1100">
                <a:cs typeface="Calibri"/>
              </a:rPr>
              <a:t>2 </a:t>
            </a:r>
            <a:r>
              <a:rPr lang="en-US" sz="1100" err="1">
                <a:cs typeface="Calibri"/>
              </a:rPr>
              <a:t>Yrs</a:t>
            </a:r>
            <a:r>
              <a:rPr lang="en-US" sz="1100">
                <a:cs typeface="Calibri"/>
              </a:rPr>
              <a:t> Brillio :PMO –Senior Operations Associates</a:t>
            </a:r>
          </a:p>
        </p:txBody>
      </p:sp>
      <p:pic>
        <p:nvPicPr>
          <p:cNvPr id="1026" name="Picture 2" descr="A close-up of a person&#10;&#10;Description automatically generated">
            <a:extLst>
              <a:ext uri="{FF2B5EF4-FFF2-40B4-BE49-F238E27FC236}">
                <a16:creationId xmlns:a16="http://schemas.microsoft.com/office/drawing/2014/main" id="{A8004810-8CDC-A7FC-67A7-1EEDEE9FAA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954" y="651911"/>
            <a:ext cx="1240064" cy="1286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0782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53E212E-BE94-43AE-768A-45C6F3E487EB}"/>
              </a:ext>
            </a:extLst>
          </p:cNvPr>
          <p:cNvSpPr txBox="1">
            <a:spLocks/>
          </p:cNvSpPr>
          <p:nvPr/>
        </p:nvSpPr>
        <p:spPr>
          <a:xfrm>
            <a:off x="9856788" y="6084888"/>
            <a:ext cx="1969451" cy="259715"/>
          </a:xfrm>
          <a:prstGeom prst="rect">
            <a:avLst/>
          </a:prstGeom>
        </p:spPr>
        <p:txBody>
          <a:bodyPr vert="horz" lIns="0" tIns="0" rIns="0" bIns="0" rtlCol="0"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6</a:t>
            </a:fld>
            <a:endParaRPr/>
          </a:p>
        </p:txBody>
      </p:sp>
      <p:sp>
        <p:nvSpPr>
          <p:cNvPr id="3" name="Title 12">
            <a:extLst>
              <a:ext uri="{FF2B5EF4-FFF2-40B4-BE49-F238E27FC236}">
                <a16:creationId xmlns:a16="http://schemas.microsoft.com/office/drawing/2014/main" id="{9F6DAB86-A23E-26E6-845B-92619E076056}"/>
              </a:ext>
            </a:extLst>
          </p:cNvPr>
          <p:cNvSpPr txBox="1">
            <a:spLocks/>
          </p:cNvSpPr>
          <p:nvPr/>
        </p:nvSpPr>
        <p:spPr>
          <a:xfrm>
            <a:off x="365760" y="186901"/>
            <a:ext cx="11460480" cy="413808"/>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sz="2400">
                <a:solidFill>
                  <a:srgbClr val="201646"/>
                </a:solidFill>
                <a:latin typeface="Arial"/>
                <a:cs typeface="Arial"/>
              </a:rPr>
              <a:t>Bharati </a:t>
            </a:r>
            <a:r>
              <a:rPr lang="en-US" sz="2400" err="1">
                <a:solidFill>
                  <a:srgbClr val="201646"/>
                </a:solidFill>
                <a:latin typeface="Arial"/>
                <a:cs typeface="Arial"/>
              </a:rPr>
              <a:t>Nagrale</a:t>
            </a:r>
            <a:r>
              <a:rPr kumimoji="0" lang="en-US" sz="2400" b="1" i="0" u="none" strike="noStrike" kern="1200" cap="none" spc="0" normalizeH="0" baseline="0" noProof="0">
                <a:ln>
                  <a:noFill/>
                </a:ln>
                <a:solidFill>
                  <a:srgbClr val="201646"/>
                </a:solidFill>
                <a:effectLst/>
                <a:uLnTx/>
                <a:uFillTx/>
                <a:latin typeface="Arial"/>
                <a:ea typeface="+mj-ea"/>
                <a:cs typeface="Arial"/>
              </a:rPr>
              <a:t>, </a:t>
            </a:r>
            <a:r>
              <a:rPr lang="en-US" sz="2400">
                <a:solidFill>
                  <a:srgbClr val="201646"/>
                </a:solidFill>
                <a:latin typeface="Arial"/>
                <a:cs typeface="Arial"/>
              </a:rPr>
              <a:t>Scrum Master -PMO</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4" name="TextBox 5">
            <a:extLst>
              <a:ext uri="{FF2B5EF4-FFF2-40B4-BE49-F238E27FC236}">
                <a16:creationId xmlns:a16="http://schemas.microsoft.com/office/drawing/2014/main" id="{563FB764-E27F-56DC-4B9B-6DC6FA375904}"/>
              </a:ext>
            </a:extLst>
          </p:cNvPr>
          <p:cNvSpPr txBox="1"/>
          <p:nvPr/>
        </p:nvSpPr>
        <p:spPr>
          <a:xfrm>
            <a:off x="374819" y="607902"/>
            <a:ext cx="10688998" cy="6063198"/>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spcBef>
                <a:spcPts val="600"/>
              </a:spcBef>
              <a:spcAft>
                <a:spcPct val="0"/>
              </a:spcAft>
              <a:buFont typeface="Arial"/>
              <a:buChar char="•"/>
            </a:pPr>
            <a:r>
              <a:rPr lang="en-IN" sz="1100">
                <a:cs typeface="Calibri"/>
              </a:rPr>
              <a:t>Managed and optimized project management office (PMO) activities at Brillio Technologies, ensuring alignment with organizational goals and objectives. Spearheaded the development of governance reporting practices, enabling timely decision-making and progress measurement. Facilitated clear communication and collaboration among stakeholders to enhance project performance and delivery</a:t>
            </a:r>
            <a:endParaRPr lang="en-US">
              <a:cs typeface="Calibri" panose="020F0502020204030204"/>
            </a:endParaRPr>
          </a:p>
          <a:p>
            <a:pPr marL="171450" indent="-171450">
              <a:spcBef>
                <a:spcPts val="600"/>
              </a:spcBef>
              <a:spcAft>
                <a:spcPct val="0"/>
              </a:spcAft>
              <a:buFont typeface="Arial"/>
              <a:buChar char="•"/>
            </a:pPr>
            <a:endParaRPr lang="en-IN" sz="1100">
              <a:cs typeface="Calibri"/>
            </a:endParaRPr>
          </a:p>
          <a:p>
            <a:pPr>
              <a:buFont typeface="Arial"/>
              <a:buChar char="•"/>
            </a:pPr>
            <a:r>
              <a:rPr lang="en-IN" sz="1100" b="1">
                <a:solidFill>
                  <a:srgbClr val="00B050"/>
                </a:solidFill>
                <a:ea typeface="+mn-lt"/>
                <a:cs typeface="+mn-lt"/>
              </a:rPr>
              <a:t>CBRE South Asia Pvt Ltd, Pune, India</a:t>
            </a:r>
            <a:endParaRPr lang="en-IN" sz="1100">
              <a:solidFill>
                <a:srgbClr val="00B050"/>
              </a:solidFill>
              <a:cs typeface="Calibri"/>
            </a:endParaRPr>
          </a:p>
          <a:p>
            <a:pPr>
              <a:buFont typeface="Arial"/>
              <a:buChar char="•"/>
            </a:pPr>
            <a:r>
              <a:rPr lang="en-IN" sz="1100">
                <a:ea typeface="+mn-lt"/>
                <a:cs typeface="+mn-lt"/>
              </a:rPr>
              <a:t>Led Agile methodologies as a Scrum Master, driving cross-functional teams towards successful project deliveries within CBRE South Asia Pvt Ltd. Orchestrated Agile ceremonies and coached teams on best practices, fostering a culture of collaboration and continuous improvement. </a:t>
            </a:r>
            <a:endParaRPr lang="en-IN">
              <a:ea typeface="+mn-lt"/>
              <a:cs typeface="+mn-lt"/>
            </a:endParaRPr>
          </a:p>
          <a:p>
            <a:pPr>
              <a:buFont typeface="Arial"/>
              <a:buChar char="•"/>
            </a:pPr>
            <a:r>
              <a:rPr lang="en-IN" sz="1100">
                <a:ea typeface="+mn-lt"/>
                <a:cs typeface="+mn-lt"/>
              </a:rPr>
              <a:t>Ensured alignment between product development and business objectives, while mitigating impediments to maximize productivity and efficiency.</a:t>
            </a:r>
            <a:endParaRPr lang="en-IN">
              <a:cs typeface="Calibri"/>
            </a:endParaRPr>
          </a:p>
          <a:p>
            <a:endParaRPr lang="en-IN" sz="1100">
              <a:ea typeface="+mn-lt"/>
              <a:cs typeface="+mn-lt"/>
            </a:endParaRPr>
          </a:p>
          <a:p>
            <a:pPr>
              <a:buFont typeface="Arial"/>
              <a:buChar char="•"/>
            </a:pPr>
            <a:r>
              <a:rPr lang="en-IN" sz="1100" b="1">
                <a:solidFill>
                  <a:srgbClr val="00B050"/>
                </a:solidFill>
                <a:ea typeface="+mn-lt"/>
                <a:cs typeface="+mn-lt"/>
              </a:rPr>
              <a:t>Pegasus Properties Pvt Ltd, Pune, India</a:t>
            </a:r>
            <a:endParaRPr lang="en-IN">
              <a:solidFill>
                <a:srgbClr val="00B050"/>
              </a:solidFill>
            </a:endParaRPr>
          </a:p>
          <a:p>
            <a:pPr>
              <a:buFont typeface="Arial"/>
              <a:buChar char="•"/>
            </a:pPr>
            <a:r>
              <a:rPr lang="en-IN" sz="1100">
                <a:ea typeface="+mn-lt"/>
                <a:cs typeface="+mn-lt"/>
              </a:rPr>
              <a:t>Applied Agile principles and methodologies as a Scrum Master at Pegasus Properties Pvt Ltd, overseeing project execution and fostering collaboration among multidisciplinary teams. </a:t>
            </a:r>
            <a:endParaRPr lang="en-IN">
              <a:ea typeface="+mn-lt"/>
              <a:cs typeface="+mn-lt"/>
            </a:endParaRPr>
          </a:p>
          <a:p>
            <a:pPr>
              <a:buFont typeface="Arial"/>
              <a:buChar char="•"/>
            </a:pPr>
            <a:r>
              <a:rPr lang="en-IN" sz="1100">
                <a:ea typeface="+mn-lt"/>
                <a:cs typeface="+mn-lt"/>
              </a:rPr>
              <a:t>Guided teams through Agile ceremonies and facilitated continuous improvement through retrospectives. Maintained alignment with project objectives and stakeholder expectations, ensuring timely delivery of high-quality results.</a:t>
            </a:r>
            <a:endParaRPr lang="en-IN">
              <a:cs typeface="Calibri"/>
            </a:endParaRPr>
          </a:p>
          <a:p>
            <a:pPr>
              <a:buFont typeface="Arial"/>
              <a:buChar char="•"/>
            </a:pPr>
            <a:endParaRPr lang="en-IN" sz="1100">
              <a:cs typeface="Calibri"/>
            </a:endParaRPr>
          </a:p>
          <a:p>
            <a:pPr>
              <a:buFont typeface="Arial"/>
              <a:buChar char="•"/>
            </a:pPr>
            <a:r>
              <a:rPr lang="en-IN" sz="1100" b="1">
                <a:ea typeface="+mn-lt"/>
                <a:cs typeface="+mn-lt"/>
              </a:rPr>
              <a:t>Simplilearn Certification  Project : WhatsApp Pay Project</a:t>
            </a:r>
            <a:endParaRPr lang="en-IN" sz="1100">
              <a:cs typeface="Calibri"/>
            </a:endParaRPr>
          </a:p>
          <a:p>
            <a:pPr>
              <a:buFont typeface="Arial"/>
              <a:buChar char="•"/>
            </a:pPr>
            <a:r>
              <a:rPr lang="en-IN" sz="1100">
                <a:ea typeface="+mn-lt"/>
                <a:cs typeface="+mn-lt"/>
              </a:rPr>
              <a:t>Led requirements gathering and analysis efforts for the WhatsApp Pay project, ensuring alignment with business objectives and user needs. </a:t>
            </a:r>
            <a:endParaRPr lang="en-IN">
              <a:ea typeface="+mn-lt"/>
              <a:cs typeface="+mn-lt"/>
            </a:endParaRPr>
          </a:p>
          <a:p>
            <a:pPr>
              <a:buFont typeface="Arial"/>
              <a:buChar char="•"/>
            </a:pPr>
            <a:r>
              <a:rPr lang="en-IN" sz="1100">
                <a:ea typeface="+mn-lt"/>
                <a:cs typeface="+mn-lt"/>
              </a:rPr>
              <a:t>Collaborated with stakeholders to define functional and non-functional requirements, facilitating the development of a comprehensive scope document.</a:t>
            </a:r>
            <a:endParaRPr lang="en-IN">
              <a:ea typeface="+mn-lt"/>
              <a:cs typeface="+mn-lt"/>
            </a:endParaRPr>
          </a:p>
          <a:p>
            <a:pPr>
              <a:buFont typeface="Arial"/>
              <a:buChar char="•"/>
            </a:pPr>
            <a:r>
              <a:rPr lang="en-IN" sz="1100">
                <a:ea typeface="+mn-lt"/>
                <a:cs typeface="+mn-lt"/>
              </a:rPr>
              <a:t> Conducted SWOT analysis to identify project risks and developed mitigation strategies to ensure successful feature implementation. Utilized various tools to visualize system interfaces and business requirements, ensuring clear communication and alignment across the project team. Contributed to the enhancement of WhatsApp Pay features by identifying key development priorities and streamlining the software development process.</a:t>
            </a:r>
            <a:endParaRPr lang="en-IN" sz="1100">
              <a:cs typeface="Calibri"/>
            </a:endParaRPr>
          </a:p>
          <a:p>
            <a:pPr>
              <a:buFont typeface="Arial"/>
              <a:buChar char="•"/>
            </a:pPr>
            <a:r>
              <a:rPr lang="en-IN" sz="1100" b="1">
                <a:cs typeface="Calibri"/>
              </a:rPr>
              <a:t>Simplilearn certification :Canteen Ordering system</a:t>
            </a:r>
          </a:p>
          <a:p>
            <a:pPr>
              <a:buFont typeface="Arial"/>
              <a:buChar char="•"/>
            </a:pPr>
            <a:r>
              <a:rPr lang="en-IN" sz="1100">
                <a:ea typeface="+mn-lt"/>
                <a:cs typeface="+mn-lt"/>
              </a:rPr>
              <a:t>Led the Simplilearn project for the development of a Canteen Ordering System, employing analytical skills to enhance user experience and operational efficiency. </a:t>
            </a:r>
          </a:p>
          <a:p>
            <a:pPr>
              <a:buFont typeface="Arial"/>
              <a:buChar char="•"/>
            </a:pPr>
            <a:r>
              <a:rPr lang="en-IN" sz="1100">
                <a:ea typeface="+mn-lt"/>
                <a:cs typeface="+mn-lt"/>
              </a:rPr>
              <a:t>Identified project stakeholders and conducted a comprehensive analysis of the existing system to define project objectives. Developed detailed process maps and scope documentation, ensuring a clear understanding of system functionalities.</a:t>
            </a:r>
          </a:p>
          <a:p>
            <a:pPr>
              <a:buFont typeface="Arial"/>
              <a:buChar char="•"/>
            </a:pPr>
            <a:r>
              <a:rPr lang="en-IN" sz="1100">
                <a:ea typeface="+mn-lt"/>
                <a:cs typeface="+mn-lt"/>
              </a:rPr>
              <a:t> Utilized flowcharts and ER diagrams to represent data structures and system processes accurately. </a:t>
            </a:r>
          </a:p>
          <a:p>
            <a:pPr>
              <a:buFont typeface="Arial"/>
              <a:buChar char="•"/>
            </a:pPr>
            <a:r>
              <a:rPr lang="en-IN" sz="1100">
                <a:ea typeface="+mn-lt"/>
                <a:cs typeface="+mn-lt"/>
              </a:rPr>
              <a:t>Compiled comprehensive business requirements, encompassing both functional and non-functional aspects, to guide system development. </a:t>
            </a:r>
          </a:p>
          <a:p>
            <a:pPr>
              <a:buFont typeface="Arial"/>
              <a:buChar char="•"/>
            </a:pPr>
            <a:r>
              <a:rPr lang="en-IN" sz="1100">
                <a:ea typeface="+mn-lt"/>
                <a:cs typeface="+mn-lt"/>
              </a:rPr>
              <a:t>Employed wireframing tools to visualize system interfaces, facilitating stakeholder alignment and feedback. </a:t>
            </a:r>
          </a:p>
          <a:p>
            <a:pPr>
              <a:buFont typeface="Arial"/>
              <a:buChar char="•"/>
            </a:pPr>
            <a:r>
              <a:rPr lang="en-IN" sz="1100">
                <a:ea typeface="+mn-lt"/>
                <a:cs typeface="+mn-lt"/>
              </a:rPr>
              <a:t>Contributed to the successful implementation of the system by ensuring thorough requirements analysis and effective communication throughout the project lifecycle.</a:t>
            </a:r>
            <a:endParaRPr lang="en-IN" sz="1100">
              <a:cs typeface="Calibri"/>
            </a:endParaRPr>
          </a:p>
          <a:p>
            <a:pPr>
              <a:buFont typeface="Arial"/>
              <a:buChar char="•"/>
            </a:pPr>
            <a:endParaRPr lang="en-IN" sz="1100">
              <a:cs typeface="Calibri"/>
            </a:endParaRPr>
          </a:p>
          <a:p>
            <a:pPr marL="171450" indent="-171450">
              <a:spcBef>
                <a:spcPts val="600"/>
              </a:spcBef>
              <a:spcAft>
                <a:spcPct val="0"/>
              </a:spcAft>
              <a:buFont typeface="Arial"/>
              <a:buChar char="•"/>
            </a:pPr>
            <a:endParaRPr lang="en-IN" sz="1100">
              <a:cs typeface="Calibri"/>
            </a:endParaRPr>
          </a:p>
          <a:p>
            <a:pPr marL="742950" lvl="1" indent="-285750" eaLnBrk="0" fontAlgn="base" hangingPunct="0">
              <a:spcBef>
                <a:spcPts val="600"/>
              </a:spcBef>
              <a:spcAft>
                <a:spcPct val="0"/>
              </a:spcAft>
              <a:buFont typeface="Arial" panose="020B0604020202020204" pitchFamily="34" charset="0"/>
              <a:buChar char="•"/>
            </a:pPr>
            <a:endParaRPr lang="en-US" sz="1100" b="1">
              <a:highlight>
                <a:srgbClr val="FFFF00"/>
              </a:highlight>
              <a:cs typeface="Calibri"/>
            </a:endParaRPr>
          </a:p>
          <a:p>
            <a:pPr marL="742950" lvl="1" indent="-285750">
              <a:spcBef>
                <a:spcPts val="600"/>
              </a:spcBef>
              <a:spcAft>
                <a:spcPct val="0"/>
              </a:spcAft>
              <a:buFont typeface="Arial" panose="020B0604020202020204" pitchFamily="34" charset="0"/>
              <a:buChar char="•"/>
            </a:pPr>
            <a:endParaRPr lang="en-US" sz="1100" b="1">
              <a:highlight>
                <a:srgbClr val="FFFF00"/>
              </a:highlight>
              <a:cs typeface="Calibri"/>
            </a:endParaRPr>
          </a:p>
          <a:p>
            <a:pPr eaLnBrk="0" fontAlgn="base" hangingPunct="0">
              <a:spcBef>
                <a:spcPts val="600"/>
              </a:spcBef>
              <a:spcAft>
                <a:spcPct val="0"/>
              </a:spcAft>
            </a:pPr>
            <a:endParaRPr lang="en-US" sz="1100" b="1">
              <a:cs typeface="Calibri"/>
            </a:endParaRPr>
          </a:p>
        </p:txBody>
      </p:sp>
    </p:spTree>
    <p:extLst>
      <p:ext uri="{BB962C8B-B14F-4D97-AF65-F5344CB8AC3E}">
        <p14:creationId xmlns:p14="http://schemas.microsoft.com/office/powerpoint/2010/main" val="535810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D1001D8-EED9-1D91-0817-6FFEC4B3D3C2}"/>
              </a:ext>
            </a:extLst>
          </p:cNvPr>
          <p:cNvSpPr/>
          <p:nvPr/>
        </p:nvSpPr>
        <p:spPr>
          <a:xfrm>
            <a:off x="0" y="555462"/>
            <a:ext cx="3825595" cy="630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6" name="Slide Number Placeholder 1">
            <a:extLst>
              <a:ext uri="{FF2B5EF4-FFF2-40B4-BE49-F238E27FC236}">
                <a16:creationId xmlns:a16="http://schemas.microsoft.com/office/drawing/2014/main" id="{42B5CF78-404E-A08D-062F-DB22ED70CF3B}"/>
              </a:ext>
            </a:extLst>
          </p:cNvPr>
          <p:cNvSpPr txBox="1">
            <a:spLocks/>
          </p:cNvSpPr>
          <p:nvPr/>
        </p:nvSpPr>
        <p:spPr>
          <a:xfrm>
            <a:off x="9856788" y="6212312"/>
            <a:ext cx="1969451" cy="259715"/>
          </a:xfrm>
          <a:prstGeom prst="rect">
            <a:avLst/>
          </a:prstGeom>
        </p:spPr>
        <p:txBody>
          <a:bodyPr vert="horz" lIns="0" tIns="0" rIns="0" bIns="0" rtlCol="0" anchor="b"/>
          <a:lstStyle>
            <a:defPPr>
              <a:defRPr lang="en-US"/>
            </a:defPPr>
            <a:lvl1pPr marL="0" algn="r" defTabSz="914400" rtl="0" eaLnBrk="1" latinLnBrk="0" hangingPunct="1">
              <a:defRPr lang="en-US" sz="1000" b="0" i="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7</a:t>
            </a:fld>
            <a:endParaRPr/>
          </a:p>
        </p:txBody>
      </p:sp>
      <p:sp>
        <p:nvSpPr>
          <p:cNvPr id="7" name="Title 12">
            <a:extLst>
              <a:ext uri="{FF2B5EF4-FFF2-40B4-BE49-F238E27FC236}">
                <a16:creationId xmlns:a16="http://schemas.microsoft.com/office/drawing/2014/main" id="{AAAD3A8D-1869-563A-A990-19444B424E80}"/>
              </a:ext>
            </a:extLst>
          </p:cNvPr>
          <p:cNvSpPr txBox="1">
            <a:spLocks/>
          </p:cNvSpPr>
          <p:nvPr/>
        </p:nvSpPr>
        <p:spPr>
          <a:xfrm>
            <a:off x="365760" y="124208"/>
            <a:ext cx="11460480" cy="413808"/>
          </a:xfrm>
          <a:prstGeom prst="rect">
            <a:avLst/>
          </a:prstGeom>
        </p:spPr>
        <p:txBody>
          <a:bodyPr lIns="91440" tIns="45720" rIns="91440" bIns="45720" anchor="t"/>
          <a:lstStyle>
            <a:lvl1pPr algn="l" defTabSz="914377" rtl="0" eaLnBrk="1" latinLnBrk="0" hangingPunct="1">
              <a:lnSpc>
                <a:spcPct val="90000"/>
              </a:lnSpc>
              <a:spcBef>
                <a:spcPct val="0"/>
              </a:spcBef>
              <a:buNone/>
              <a:defRPr sz="2800" b="1" i="0" kern="1200" baseline="0">
                <a:solidFill>
                  <a:schemeClr val="tx1"/>
                </a:solidFill>
                <a:latin typeface="Arial" panose="020B0604020202020204" pitchFamily="34" charset="0"/>
                <a:ea typeface="+mj-ea"/>
                <a:cs typeface="Arial" panose="020B0604020202020204" pitchFamily="34" charset="0"/>
              </a:defRPr>
            </a:lvl1pPr>
          </a:lstStyle>
          <a:p>
            <a:pPr>
              <a:defRPr/>
            </a:pPr>
            <a:r>
              <a:rPr lang="en-US" sz="2400">
                <a:solidFill>
                  <a:srgbClr val="201646"/>
                </a:solidFill>
                <a:latin typeface="Arial"/>
                <a:cs typeface="Arial"/>
              </a:rPr>
              <a:t>Bhavani </a:t>
            </a:r>
            <a:r>
              <a:rPr lang="en-US" sz="2400" err="1">
                <a:solidFill>
                  <a:srgbClr val="201646"/>
                </a:solidFill>
                <a:latin typeface="Arial"/>
                <a:cs typeface="Arial"/>
              </a:rPr>
              <a:t>Sarikonda</a:t>
            </a:r>
            <a:r>
              <a:rPr lang="en-US" sz="2400">
                <a:solidFill>
                  <a:srgbClr val="201646"/>
                </a:solidFill>
                <a:latin typeface="Arial"/>
                <a:cs typeface="Arial"/>
              </a:rPr>
              <a:t> Consultant</a:t>
            </a:r>
            <a:r>
              <a:rPr kumimoji="0" lang="en-US" sz="2400" b="1" i="0" u="none" strike="noStrike" kern="1200" cap="none" spc="0" normalizeH="0" baseline="0" noProof="0">
                <a:ln>
                  <a:noFill/>
                </a:ln>
                <a:solidFill>
                  <a:srgbClr val="201646"/>
                </a:solidFill>
                <a:effectLst/>
                <a:uLnTx/>
                <a:uFillTx/>
                <a:latin typeface="Arial"/>
                <a:ea typeface="+mj-ea"/>
                <a:cs typeface="Arial"/>
              </a:rPr>
              <a:t>, </a:t>
            </a:r>
            <a:r>
              <a:rPr lang="en-US" sz="2400" err="1">
                <a:solidFill>
                  <a:srgbClr val="201646"/>
                </a:solidFill>
                <a:latin typeface="Arial"/>
                <a:cs typeface="Arial"/>
              </a:rPr>
              <a:t>Devops</a:t>
            </a:r>
            <a:r>
              <a:rPr lang="en-US" sz="2400">
                <a:solidFill>
                  <a:srgbClr val="201646"/>
                </a:solidFill>
                <a:latin typeface="Arial"/>
                <a:cs typeface="Arial"/>
              </a:rPr>
              <a:t> </a:t>
            </a:r>
            <a:r>
              <a:rPr kumimoji="0" lang="en-US" sz="2400" b="1" i="0" u="none" strike="noStrike" kern="1200" cap="none" spc="0" normalizeH="0" baseline="0" noProof="0">
                <a:ln>
                  <a:noFill/>
                </a:ln>
                <a:solidFill>
                  <a:srgbClr val="201646"/>
                </a:solidFill>
                <a:effectLst/>
                <a:uLnTx/>
                <a:uFillTx/>
                <a:latin typeface="Arial"/>
                <a:ea typeface="+mj-ea"/>
                <a:cs typeface="Arial"/>
              </a:rPr>
              <a:t>(Salesforce, </a:t>
            </a:r>
            <a:r>
              <a:rPr lang="en-US" sz="2400" err="1">
                <a:solidFill>
                  <a:srgbClr val="201646"/>
                </a:solidFill>
                <a:latin typeface="Arial"/>
                <a:cs typeface="Arial"/>
              </a:rPr>
              <a:t>copado</a:t>
            </a:r>
            <a:r>
              <a:rPr kumimoji="0" lang="en-US" sz="2400" b="1" i="0" u="none" strike="noStrike" kern="1200" cap="none" spc="0" normalizeH="0" baseline="0" noProof="0">
                <a:ln>
                  <a:noFill/>
                </a:ln>
                <a:solidFill>
                  <a:srgbClr val="201646"/>
                </a:solidFill>
                <a:effectLst/>
                <a:uLnTx/>
                <a:uFillTx/>
                <a:latin typeface="Arial"/>
                <a:ea typeface="+mj-ea"/>
                <a:cs typeface="Arial"/>
              </a:rPr>
              <a:t>)</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8" name="TextBox 7">
            <a:extLst>
              <a:ext uri="{FF2B5EF4-FFF2-40B4-BE49-F238E27FC236}">
                <a16:creationId xmlns:a16="http://schemas.microsoft.com/office/drawing/2014/main" id="{DE011BBC-ECF6-9C00-FF76-59D72F675FFE}"/>
              </a:ext>
            </a:extLst>
          </p:cNvPr>
          <p:cNvSpPr txBox="1"/>
          <p:nvPr/>
        </p:nvSpPr>
        <p:spPr>
          <a:xfrm>
            <a:off x="322299" y="2287500"/>
            <a:ext cx="3360701" cy="1769715"/>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00B050"/>
                </a:solidFill>
                <a:effectLst/>
                <a:uLnTx/>
                <a:uFillTx/>
                <a:ea typeface="+mn-ea"/>
                <a:cs typeface="+mn-cs"/>
              </a:rPr>
              <a:t>Core Skill Sets</a:t>
            </a:r>
            <a:endParaRPr kumimoji="0" lang="en-IN" sz="1200" b="0" i="0" u="none" strike="noStrike" kern="1200" cap="none" spc="0" normalizeH="0" baseline="0" noProof="0">
              <a:ln>
                <a:noFill/>
              </a:ln>
              <a:solidFill>
                <a:srgbClr val="00B050"/>
              </a:solidFill>
              <a:effectLst/>
              <a:uLnTx/>
              <a:uFillTx/>
              <a:ea typeface="+mn-ea"/>
              <a:cs typeface="+mn-cs"/>
            </a:endParaRPr>
          </a:p>
          <a:p>
            <a:pPr marL="171450" indent="-171450">
              <a:buFont typeface="Arial" panose="020B0604020202020204" pitchFamily="34" charset="0"/>
              <a:buChar char="•"/>
              <a:defRPr/>
            </a:pPr>
            <a:r>
              <a:rPr lang="en-IN" sz="1100">
                <a:solidFill>
                  <a:schemeClr val="accent1">
                    <a:lumMod val="50000"/>
                  </a:schemeClr>
                </a:solidFill>
                <a:ea typeface="+mn-lt"/>
                <a:cs typeface="+mn-lt"/>
              </a:rPr>
              <a:t>Experienced in deploying  projects to various environments to production.</a:t>
            </a:r>
          </a:p>
          <a:p>
            <a:pPr marL="171450" indent="-171450">
              <a:buFont typeface="Arial" panose="020B0604020202020204" pitchFamily="34" charset="0"/>
              <a:buChar char="•"/>
              <a:defRPr/>
            </a:pPr>
            <a:r>
              <a:rPr lang="en-IN" sz="1100">
                <a:solidFill>
                  <a:schemeClr val="accent1">
                    <a:lumMod val="50000"/>
                  </a:schemeClr>
                </a:solidFill>
                <a:ea typeface="+mn-lt"/>
                <a:cs typeface="+mn-lt"/>
              </a:rPr>
              <a:t>Extensive experience with Analysis, deployment, Implementing the code to various environments.</a:t>
            </a:r>
          </a:p>
          <a:p>
            <a:pPr marL="171450" indent="-171450">
              <a:buFont typeface="Arial" panose="020B0604020202020204" pitchFamily="34" charset="0"/>
              <a:buChar char="•"/>
              <a:defRPr/>
            </a:pPr>
            <a:r>
              <a:rPr lang="en-IN" sz="1100">
                <a:solidFill>
                  <a:schemeClr val="accent1">
                    <a:lumMod val="50000"/>
                  </a:schemeClr>
                </a:solidFill>
                <a:ea typeface="+mn-lt"/>
                <a:cs typeface="+mn-lt"/>
              </a:rPr>
              <a:t>Experienced in working across various teams to deploy their projects </a:t>
            </a:r>
          </a:p>
          <a:p>
            <a:pPr marL="171450" indent="-171450">
              <a:buFont typeface="Arial" panose="020B0604020202020204" pitchFamily="34" charset="0"/>
              <a:buChar char="•"/>
              <a:defRPr/>
            </a:pPr>
            <a:r>
              <a:rPr lang="en-IN" sz="1100">
                <a:solidFill>
                  <a:schemeClr val="accent1">
                    <a:lumMod val="50000"/>
                  </a:schemeClr>
                </a:solidFill>
                <a:ea typeface="+mn-lt"/>
                <a:cs typeface="+mn-lt"/>
              </a:rPr>
              <a:t>In Depth Experience in </a:t>
            </a:r>
            <a:r>
              <a:rPr lang="en-IN" sz="1100" err="1">
                <a:solidFill>
                  <a:schemeClr val="accent1">
                    <a:lumMod val="50000"/>
                  </a:schemeClr>
                </a:solidFill>
                <a:ea typeface="+mn-lt"/>
                <a:cs typeface="+mn-lt"/>
              </a:rPr>
              <a:t>Flosum</a:t>
            </a:r>
            <a:r>
              <a:rPr lang="en-IN" sz="1100">
                <a:solidFill>
                  <a:schemeClr val="accent1">
                    <a:lumMod val="50000"/>
                  </a:schemeClr>
                </a:solidFill>
                <a:ea typeface="+mn-lt"/>
                <a:cs typeface="+mn-lt"/>
              </a:rPr>
              <a:t> and Salesforce CPQ. </a:t>
            </a:r>
            <a:endParaRPr lang="en-IN" sz="1100" i="1">
              <a:solidFill>
                <a:schemeClr val="accent1">
                  <a:lumMod val="50000"/>
                </a:schemeClr>
              </a:solidFill>
              <a:cs typeface="Calibri"/>
            </a:endParaRPr>
          </a:p>
          <a:p>
            <a:pPr marL="171450" lvl="0" indent="-171450">
              <a:buFont typeface="Arial" panose="020B0604020202020204" pitchFamily="34" charset="0"/>
              <a:buChar char="•"/>
              <a:defRPr/>
            </a:pPr>
            <a:endParaRPr lang="en-IN" sz="1100">
              <a:solidFill>
                <a:schemeClr val="accent1">
                  <a:lumMod val="50000"/>
                </a:schemeClr>
              </a:solidFill>
              <a:cs typeface="Arial"/>
            </a:endParaRPr>
          </a:p>
          <a:p>
            <a:pPr marL="285750" lvl="0" indent="-285750">
              <a:buFont typeface="Arial" panose="020B0604020202020204" pitchFamily="34" charset="0"/>
              <a:buChar char="•"/>
              <a:defRPr/>
            </a:pPr>
            <a:endParaRPr kumimoji="0" lang="en-IN" sz="900" b="0" i="1" u="none" strike="noStrike" kern="1200" cap="none" spc="0" normalizeH="0" baseline="0" noProof="0">
              <a:ln>
                <a:noFill/>
              </a:ln>
              <a:solidFill>
                <a:prstClr val="black"/>
              </a:solidFill>
              <a:effectLst/>
              <a:highlight>
                <a:srgbClr val="FFFF00"/>
              </a:highlight>
              <a:uLnTx/>
              <a:uFillTx/>
              <a:ea typeface="+mn-ea"/>
              <a:cs typeface="+mn-cs"/>
            </a:endParaRPr>
          </a:p>
        </p:txBody>
      </p:sp>
      <p:sp>
        <p:nvSpPr>
          <p:cNvPr id="9" name="TextBox 8">
            <a:extLst>
              <a:ext uri="{FF2B5EF4-FFF2-40B4-BE49-F238E27FC236}">
                <a16:creationId xmlns:a16="http://schemas.microsoft.com/office/drawing/2014/main" id="{D201F0C2-F6CF-A99C-F40B-1DF5ADB20AF1}"/>
              </a:ext>
            </a:extLst>
          </p:cNvPr>
          <p:cNvSpPr txBox="1"/>
          <p:nvPr/>
        </p:nvSpPr>
        <p:spPr>
          <a:xfrm>
            <a:off x="4095370" y="759275"/>
            <a:ext cx="7544633" cy="2862322"/>
          </a:xfrm>
          <a:prstGeom prst="rect">
            <a:avLst/>
          </a:prstGeom>
          <a:noFill/>
        </p:spPr>
        <p:txBody>
          <a:bodyPr wrap="square" lIns="91440" tIns="45720" rIns="91440" bIns="45720" rtlCol="0" anchor="t">
            <a:spAutoFit/>
          </a:bodyPr>
          <a:lstStyle/>
          <a:p>
            <a:pPr marL="171450" indent="-171450">
              <a:buFont typeface="Arial"/>
              <a:buChar char="•"/>
            </a:pPr>
            <a:r>
              <a:rPr lang="en-IN" sz="1200">
                <a:cs typeface="Calibri"/>
              </a:rPr>
              <a:t>Having 4 years of experience in salesforce worked in both configuration and </a:t>
            </a:r>
            <a:r>
              <a:rPr lang="en-IN" sz="1200" err="1">
                <a:cs typeface="Calibri"/>
              </a:rPr>
              <a:t>Devops</a:t>
            </a:r>
            <a:r>
              <a:rPr lang="en-IN" sz="1200">
                <a:cs typeface="Calibri"/>
              </a:rPr>
              <a:t>.  </a:t>
            </a:r>
            <a:endParaRPr lang="en-US" sz="1200" b="1">
              <a:cs typeface="Calibri"/>
            </a:endParaRPr>
          </a:p>
          <a:p>
            <a:pPr marL="171450" indent="-171450">
              <a:buFont typeface="Arial"/>
              <a:buChar char="•"/>
            </a:pPr>
            <a:r>
              <a:rPr lang="en-IN" sz="1200">
                <a:ea typeface="+mn-lt"/>
                <a:cs typeface="+mn-lt"/>
              </a:rPr>
              <a:t>Hands-on experience in the Copado deployment and completed certification in </a:t>
            </a:r>
            <a:r>
              <a:rPr lang="en-IN" sz="1200" err="1">
                <a:ea typeface="+mn-lt"/>
                <a:cs typeface="+mn-lt"/>
              </a:rPr>
              <a:t>flosum</a:t>
            </a:r>
            <a:r>
              <a:rPr lang="en-IN" sz="1200">
                <a:ea typeface="+mn-lt"/>
                <a:cs typeface="+mn-lt"/>
              </a:rPr>
              <a:t>.</a:t>
            </a:r>
            <a:endParaRPr lang="en-IN" sz="1200">
              <a:cs typeface="Calibri"/>
            </a:endParaRPr>
          </a:p>
          <a:p>
            <a:pPr>
              <a:buFont typeface="Arial"/>
              <a:buChar char="•"/>
            </a:pPr>
            <a:r>
              <a:rPr lang="en-IN" sz="1200">
                <a:ea typeface="+mn-lt"/>
                <a:cs typeface="+mn-lt"/>
              </a:rPr>
              <a:t>    Ability to multi-task work across different applications and diverse work experience with different functionalities of        the application.</a:t>
            </a:r>
          </a:p>
          <a:p>
            <a:pPr>
              <a:buFont typeface="Arial"/>
              <a:buChar char="•"/>
            </a:pPr>
            <a:r>
              <a:rPr lang="en-US" sz="1200">
                <a:ea typeface="+mn-lt"/>
                <a:cs typeface="+mn-lt"/>
              </a:rPr>
              <a:t>    Excellent team player, self-motivated, quick learner with good communication skills and trouble - shooting capabilities.</a:t>
            </a:r>
            <a:endParaRPr lang="en-IN" sz="1200">
              <a:ea typeface="+mn-lt"/>
              <a:cs typeface="+mn-lt"/>
            </a:endParaRPr>
          </a:p>
          <a:p>
            <a:pPr marL="171450" indent="-171450">
              <a:buFont typeface="Arial"/>
              <a:buChar char="•"/>
            </a:pPr>
            <a:endParaRPr lang="en-IN" sz="1200" b="0" i="0" u="none" strike="noStrike">
              <a:effectLst/>
              <a:latin typeface="Calibri"/>
              <a:cs typeface="Calibri"/>
            </a:endParaRPr>
          </a:p>
          <a:p>
            <a:pPr lvl="1"/>
            <a:endParaRPr lang="en-US" sz="1200" b="0" i="0" u="none" strike="noStrike">
              <a:effectLst/>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US" sz="1200">
              <a:latin typeface="Arial" panose="020B0604020202020204" pitchFamily="34" charset="0"/>
              <a:cs typeface="Arial" panose="020B0604020202020204" pitchFamily="34" charset="0"/>
            </a:endParaRPr>
          </a:p>
          <a:p>
            <a:pPr marL="628650" lvl="1" indent="-171450">
              <a:buFont typeface="Arial" panose="020B0604020202020204" pitchFamily="34" charset="0"/>
              <a:buChar char="•"/>
            </a:pPr>
            <a:endParaRPr lang="en-IN" sz="1200">
              <a:cs typeface="Calibri" panose="020F0502020204030204"/>
            </a:endParaRPr>
          </a:p>
          <a:p>
            <a:pPr marL="628650" lvl="1" indent="-171450">
              <a:buFont typeface="Arial" panose="020B0604020202020204" pitchFamily="34" charset="0"/>
              <a:buChar char="•"/>
            </a:pPr>
            <a:endParaRPr lang="en-IN" sz="1200">
              <a:cs typeface="Calibri" panose="020F0502020204030204"/>
            </a:endParaRPr>
          </a:p>
          <a:p>
            <a:pPr marL="628650" lvl="1" indent="-171450">
              <a:buFont typeface="Arial" panose="020B0604020202020204" pitchFamily="34" charset="0"/>
              <a:buChar char="•"/>
            </a:pPr>
            <a:endParaRPr lang="en-IN" sz="1200">
              <a:cs typeface="Calibri" panose="020F0502020204030204"/>
            </a:endParaRPr>
          </a:p>
        </p:txBody>
      </p:sp>
      <p:sp>
        <p:nvSpPr>
          <p:cNvPr id="10" name="TextBox 9">
            <a:extLst>
              <a:ext uri="{FF2B5EF4-FFF2-40B4-BE49-F238E27FC236}">
                <a16:creationId xmlns:a16="http://schemas.microsoft.com/office/drawing/2014/main" id="{0967A7D3-8CD5-77A3-ACCE-03534E1A4CE4}"/>
              </a:ext>
            </a:extLst>
          </p:cNvPr>
          <p:cNvSpPr txBox="1"/>
          <p:nvPr/>
        </p:nvSpPr>
        <p:spPr>
          <a:xfrm>
            <a:off x="3823589" y="2628897"/>
            <a:ext cx="7544631" cy="3862596"/>
          </a:xfrm>
          <a:prstGeom prst="rect">
            <a:avLst/>
          </a:prstGeom>
          <a:noFill/>
        </p:spPr>
        <p:txBody>
          <a:bodyPr wrap="square" lIns="91440" tIns="45720" rIns="91440" bIns="45720" rtlCol="0" anchor="t">
            <a:spAutoFit/>
          </a:bodyPr>
          <a:lstStyle/>
          <a:p>
            <a:r>
              <a:rPr lang="en-IN" sz="1100" b="1">
                <a:solidFill>
                  <a:srgbClr val="00B050"/>
                </a:solidFill>
              </a:rPr>
              <a:t>Project Experience</a:t>
            </a:r>
          </a:p>
          <a:p>
            <a:pPr eaLnBrk="0" fontAlgn="base" hangingPunct="0"/>
            <a:r>
              <a:rPr lang="en-US" sz="1200" b="1">
                <a:ea typeface="+mn-lt"/>
                <a:cs typeface="+mn-lt"/>
              </a:rPr>
              <a:t>Google</a:t>
            </a:r>
          </a:p>
          <a:p>
            <a:pPr marL="171450" indent="-171450">
              <a:buFont typeface="Arial"/>
              <a:buChar char="•"/>
            </a:pPr>
            <a:endParaRPr lang="en-US" sz="1200" b="1">
              <a:ea typeface="+mn-lt"/>
              <a:cs typeface="+mn-lt"/>
            </a:endParaRPr>
          </a:p>
          <a:p>
            <a:pPr marL="171450" indent="-171450">
              <a:buFont typeface="Arial"/>
              <a:buChar char="•"/>
            </a:pPr>
            <a:r>
              <a:rPr lang="en-US" sz="1200">
                <a:ea typeface="+mn-lt"/>
                <a:cs typeface="+mn-lt"/>
              </a:rPr>
              <a:t>Involved mainly in deployment process. </a:t>
            </a:r>
          </a:p>
          <a:p>
            <a:pPr marL="171450" indent="-171450">
              <a:buFont typeface="Arial"/>
              <a:buChar char="•"/>
            </a:pPr>
            <a:r>
              <a:rPr lang="en-US" sz="1200">
                <a:ea typeface="+mn-lt"/>
                <a:cs typeface="+mn-lt"/>
              </a:rPr>
              <a:t>Work closely with developers to build their development pipeline and deploy code to various environments. </a:t>
            </a:r>
            <a:endParaRPr lang="en-US" sz="1200">
              <a:cs typeface="Calibri" panose="020F0502020204030204"/>
            </a:endParaRPr>
          </a:p>
          <a:p>
            <a:pPr marL="171450" indent="-171450">
              <a:buFont typeface="Arial"/>
              <a:buChar char="•"/>
            </a:pPr>
            <a:r>
              <a:rPr lang="en-US" sz="1200">
                <a:ea typeface="+mn-lt"/>
                <a:cs typeface="+mn-lt"/>
              </a:rPr>
              <a:t>participate in deploying, automating, maintaining and merging code in to various environments . </a:t>
            </a:r>
            <a:endParaRPr lang="en-US" sz="1200">
              <a:cs typeface="Calibri" panose="020F0502020204030204"/>
            </a:endParaRPr>
          </a:p>
          <a:p>
            <a:pPr marL="171450" indent="-171450">
              <a:buFont typeface="Arial"/>
              <a:buChar char="•"/>
            </a:pPr>
            <a:r>
              <a:rPr lang="en-US" sz="1200">
                <a:ea typeface="+mn-lt"/>
                <a:cs typeface="+mn-lt"/>
              </a:rPr>
              <a:t>Executed various salesforce tasks (pre and post deploy) in order to configure the respective salesforce environments for the deployment and  configure as per the business needs after deployment .</a:t>
            </a:r>
            <a:endParaRPr lang="en-US" sz="1200">
              <a:cs typeface="Calibri" panose="020F0502020204030204"/>
            </a:endParaRPr>
          </a:p>
          <a:p>
            <a:pPr marL="171450" indent="-171450">
              <a:buFont typeface="Arial"/>
              <a:buChar char="•"/>
            </a:pPr>
            <a:r>
              <a:rPr lang="en-US" sz="1200">
                <a:ea typeface="+mn-lt"/>
                <a:cs typeface="+mn-lt"/>
              </a:rPr>
              <a:t>proactively communicate and coordinate with multiple project teams. </a:t>
            </a:r>
          </a:p>
          <a:p>
            <a:pPr marL="171450" indent="-171450">
              <a:buFont typeface="Arial"/>
              <a:buChar char="•"/>
            </a:pPr>
            <a:r>
              <a:rPr lang="en-US" sz="1200">
                <a:ea typeface="+mn-lt"/>
                <a:cs typeface="+mn-lt"/>
              </a:rPr>
              <a:t>working closely with developers on developing and supporting new features. </a:t>
            </a:r>
            <a:endParaRPr lang="en-US">
              <a:cs typeface="Calibri" panose="020F0502020204030204"/>
            </a:endParaRPr>
          </a:p>
          <a:p>
            <a:endParaRPr lang="en-US"/>
          </a:p>
          <a:p>
            <a:pPr>
              <a:spcBef>
                <a:spcPts val="600"/>
              </a:spcBef>
              <a:spcAft>
                <a:spcPct val="0"/>
              </a:spcAft>
            </a:pPr>
            <a:endParaRPr lang="en-US" sz="1200" b="1">
              <a:cs typeface="Calibri"/>
            </a:endParaRPr>
          </a:p>
          <a:p>
            <a:pPr marL="285750" indent="-285750" eaLnBrk="0" fontAlgn="base" hangingPunct="0">
              <a:spcBef>
                <a:spcPts val="600"/>
              </a:spcBef>
              <a:spcAft>
                <a:spcPct val="0"/>
              </a:spcAft>
              <a:buFont typeface="Arial" panose="020B0604020202020204" pitchFamily="34" charset="0"/>
              <a:buChar char="•"/>
            </a:pPr>
            <a:endParaRPr lang="en-US" sz="1100"/>
          </a:p>
          <a:p>
            <a:pPr eaLnBrk="0" fontAlgn="base" hangingPunct="0">
              <a:spcBef>
                <a:spcPts val="600"/>
              </a:spcBef>
              <a:spcAft>
                <a:spcPct val="0"/>
              </a:spcAft>
            </a:pPr>
            <a:r>
              <a:rPr lang="en-US" sz="1200" b="1"/>
              <a:t>Ciena</a:t>
            </a:r>
            <a:endParaRPr lang="en-US" sz="1200" b="1">
              <a:cs typeface="Calibri"/>
            </a:endParaRPr>
          </a:p>
          <a:p>
            <a:pPr marL="171450" indent="-171450">
              <a:spcBef>
                <a:spcPts val="600"/>
              </a:spcBef>
              <a:spcAft>
                <a:spcPct val="0"/>
              </a:spcAft>
              <a:buFont typeface="Arial"/>
              <a:buChar char="•"/>
            </a:pPr>
            <a:r>
              <a:rPr lang="en-US" sz="1200">
                <a:ea typeface="+mn-lt"/>
                <a:cs typeface="+mn-lt"/>
              </a:rPr>
              <a:t>Hands-on experience in the implementation and configuration of CPQ systems</a:t>
            </a:r>
            <a:endParaRPr lang="en-US" sz="1200" b="1">
              <a:cs typeface="Calibri"/>
            </a:endParaRPr>
          </a:p>
          <a:p>
            <a:pPr marL="171450" indent="-171450">
              <a:buFont typeface="Arial"/>
              <a:buChar char="•"/>
            </a:pPr>
            <a:r>
              <a:rPr lang="en-US" sz="1200">
                <a:ea typeface="+mn-lt"/>
                <a:cs typeface="+mn-lt"/>
              </a:rPr>
              <a:t>Extensive experience in configuration of various CPQ constructs like product modeling, Bundles, attributes ,product rules, Summery variables, price rules and facing documents(templates).</a:t>
            </a:r>
            <a:endParaRPr lang="en-US">
              <a:cs typeface="Calibri" panose="020F0502020204030204"/>
            </a:endParaRPr>
          </a:p>
          <a:p>
            <a:pPr marL="171450" indent="-171450">
              <a:spcBef>
                <a:spcPts val="600"/>
              </a:spcBef>
              <a:spcAft>
                <a:spcPct val="0"/>
              </a:spcAft>
              <a:buFont typeface="Arial"/>
              <a:buChar char="•"/>
            </a:pPr>
            <a:endParaRPr lang="en-US" sz="1200" b="1">
              <a:cs typeface="Calibri"/>
            </a:endParaRPr>
          </a:p>
        </p:txBody>
      </p:sp>
      <p:sp>
        <p:nvSpPr>
          <p:cNvPr id="11" name="TextBox 10">
            <a:extLst>
              <a:ext uri="{FF2B5EF4-FFF2-40B4-BE49-F238E27FC236}">
                <a16:creationId xmlns:a16="http://schemas.microsoft.com/office/drawing/2014/main" id="{59EC8349-009D-A19D-26DC-6302F8F4092F}"/>
              </a:ext>
            </a:extLst>
          </p:cNvPr>
          <p:cNvSpPr txBox="1"/>
          <p:nvPr/>
        </p:nvSpPr>
        <p:spPr>
          <a:xfrm>
            <a:off x="324406" y="4240646"/>
            <a:ext cx="3429585" cy="1277273"/>
          </a:xfrm>
          <a:prstGeom prst="rect">
            <a:avLst/>
          </a:prstGeom>
          <a:noFill/>
        </p:spPr>
        <p:txBody>
          <a:bodyPr wrap="square" lIns="91440" tIns="45720" rIns="91440" bIns="45720" rtlCol="0" anchor="t">
            <a:spAutoFit/>
          </a:bodyPr>
          <a:lstStyle/>
          <a:p>
            <a:pPr>
              <a:defRPr/>
            </a:pPr>
            <a:r>
              <a:rPr lang="en-IN" sz="1100" b="1">
                <a:solidFill>
                  <a:srgbClr val="00B050"/>
                </a:solidFill>
              </a:rPr>
              <a:t>Certifications</a:t>
            </a:r>
          </a:p>
          <a:p>
            <a:pPr indent="-285750">
              <a:buFont typeface="Arial" panose="020B0604020202020204" pitchFamily="34" charset="0"/>
              <a:buChar char="•"/>
              <a:defRPr/>
            </a:pPr>
            <a:r>
              <a:rPr lang="en-US" sz="1100">
                <a:solidFill>
                  <a:srgbClr val="000000"/>
                </a:solidFill>
              </a:rPr>
              <a:t>Salesforce Copado Fundamentals 1 </a:t>
            </a:r>
            <a:r>
              <a:rPr lang="en-US" sz="1100" err="1">
                <a:solidFill>
                  <a:srgbClr val="000000"/>
                </a:solidFill>
              </a:rPr>
              <a:t>Certifiction</a:t>
            </a:r>
            <a:endParaRPr lang="en-IN" sz="1100" err="1">
              <a:solidFill>
                <a:srgbClr val="000000"/>
              </a:solidFill>
              <a:cs typeface="Calibri"/>
            </a:endParaRPr>
          </a:p>
          <a:p>
            <a:pPr indent="-285750">
              <a:buFont typeface="Arial" panose="020B0604020202020204" pitchFamily="34" charset="0"/>
              <a:buChar char="•"/>
              <a:defRPr/>
            </a:pPr>
            <a:r>
              <a:rPr lang="en-US" sz="1100">
                <a:solidFill>
                  <a:srgbClr val="000000"/>
                </a:solidFill>
              </a:rPr>
              <a:t>Salesforce Copado Fundamentals 2 </a:t>
            </a:r>
            <a:r>
              <a:rPr lang="en-US" sz="1100" err="1">
                <a:solidFill>
                  <a:srgbClr val="000000"/>
                </a:solidFill>
              </a:rPr>
              <a:t>Certifiction</a:t>
            </a:r>
            <a:endParaRPr lang="en-IN" sz="1100" err="1">
              <a:solidFill>
                <a:srgbClr val="000000"/>
              </a:solidFill>
              <a:cs typeface="Calibri"/>
            </a:endParaRPr>
          </a:p>
          <a:p>
            <a:pPr indent="-285750">
              <a:buFont typeface="Arial" panose="020B0604020202020204" pitchFamily="34" charset="0"/>
              <a:buChar char="•"/>
              <a:defRPr/>
            </a:pPr>
            <a:r>
              <a:rPr lang="en-US" sz="1100" err="1">
                <a:solidFill>
                  <a:srgbClr val="000000"/>
                </a:solidFill>
              </a:rPr>
              <a:t>Flosum</a:t>
            </a:r>
            <a:r>
              <a:rPr lang="en-US" sz="1100">
                <a:solidFill>
                  <a:srgbClr val="000000"/>
                </a:solidFill>
              </a:rPr>
              <a:t> Professional </a:t>
            </a:r>
            <a:r>
              <a:rPr lang="en-US" sz="1100" err="1">
                <a:solidFill>
                  <a:srgbClr val="000000"/>
                </a:solidFill>
              </a:rPr>
              <a:t>Certifiction</a:t>
            </a:r>
            <a:endParaRPr lang="en-IN" sz="1100" err="1">
              <a:solidFill>
                <a:srgbClr val="000000"/>
              </a:solidFill>
              <a:cs typeface="Calibri"/>
            </a:endParaRPr>
          </a:p>
          <a:p>
            <a:pPr indent="-285750">
              <a:buFont typeface="Arial" panose="020B0604020202020204" pitchFamily="34" charset="0"/>
              <a:buChar char="•"/>
              <a:defRPr/>
            </a:pPr>
            <a:r>
              <a:rPr lang="en-IN" sz="1100">
                <a:solidFill>
                  <a:srgbClr val="000000"/>
                </a:solidFill>
              </a:rPr>
              <a:t>CPQ Specialist Certification  </a:t>
            </a:r>
            <a:endParaRPr lang="en-IN"/>
          </a:p>
          <a:p>
            <a:pPr marL="285750" lvl="0" indent="-285750">
              <a:buFont typeface="Arial" panose="020B0604020202020204" pitchFamily="34" charset="0"/>
              <a:buChar char="•"/>
              <a:defRPr/>
            </a:pPr>
            <a:endParaRPr lang="en-IN" sz="1100" i="1">
              <a:solidFill>
                <a:prstClr val="black"/>
              </a:solidFill>
            </a:endParaRPr>
          </a:p>
          <a:p>
            <a:pPr marL="285750" lvl="0" indent="-285750">
              <a:buFont typeface="Arial" panose="020B0604020202020204" pitchFamily="34" charset="0"/>
              <a:buChar char="•"/>
              <a:defRPr/>
            </a:pPr>
            <a:endParaRPr lang="en-IN" sz="1100" i="1">
              <a:solidFill>
                <a:prstClr val="black"/>
              </a:solidFill>
            </a:endParaRPr>
          </a:p>
        </p:txBody>
      </p:sp>
      <p:cxnSp>
        <p:nvCxnSpPr>
          <p:cNvPr id="12" name="Straight Connector 11">
            <a:extLst>
              <a:ext uri="{FF2B5EF4-FFF2-40B4-BE49-F238E27FC236}">
                <a16:creationId xmlns:a16="http://schemas.microsoft.com/office/drawing/2014/main" id="{5F1AB7FC-3005-3D87-91A6-2BE0B1118DD7}"/>
              </a:ext>
            </a:extLst>
          </p:cNvPr>
          <p:cNvCxnSpPr/>
          <p:nvPr/>
        </p:nvCxnSpPr>
        <p:spPr>
          <a:xfrm>
            <a:off x="3823589" y="585626"/>
            <a:ext cx="0" cy="5764427"/>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3" name="TextBox 12">
            <a:extLst>
              <a:ext uri="{FF2B5EF4-FFF2-40B4-BE49-F238E27FC236}">
                <a16:creationId xmlns:a16="http://schemas.microsoft.com/office/drawing/2014/main" id="{6FE16D07-EC0D-1DBC-3259-F50251A0B1CD}"/>
              </a:ext>
            </a:extLst>
          </p:cNvPr>
          <p:cNvSpPr txBox="1"/>
          <p:nvPr/>
        </p:nvSpPr>
        <p:spPr>
          <a:xfrm>
            <a:off x="1577082" y="1093151"/>
            <a:ext cx="2218263" cy="483530"/>
          </a:xfrm>
          <a:prstGeom prst="rect">
            <a:avLst/>
          </a:prstGeom>
          <a:noFill/>
        </p:spPr>
        <p:txBody>
          <a:bodyPr wrap="square" lIns="91440" tIns="45720" rIns="91440" bIns="45720" rtlCol="0" anchor="t">
            <a:spAutoFit/>
          </a:bodyPr>
          <a:lstStyle/>
          <a:p>
            <a:pPr>
              <a:lnSpc>
                <a:spcPts val="1600"/>
              </a:lnSpc>
              <a:spcBef>
                <a:spcPts val="0"/>
              </a:spcBef>
            </a:pPr>
            <a:r>
              <a:rPr lang="en-US" sz="1100" b="1">
                <a:cs typeface="Calibri"/>
              </a:rPr>
              <a:t>Bhavani.sarikonda@brillio.com</a:t>
            </a:r>
          </a:p>
          <a:p>
            <a:pPr>
              <a:lnSpc>
                <a:spcPts val="1600"/>
              </a:lnSpc>
              <a:spcBef>
                <a:spcPts val="0"/>
              </a:spcBef>
            </a:pPr>
            <a:endParaRPr lang="en-US" sz="1100" b="1">
              <a:solidFill>
                <a:srgbClr val="201646"/>
              </a:solidFill>
              <a:latin typeface="Arial"/>
              <a:ea typeface="+mj-ea"/>
              <a:cs typeface="Arial"/>
            </a:endParaRPr>
          </a:p>
        </p:txBody>
      </p:sp>
      <p:sp>
        <p:nvSpPr>
          <p:cNvPr id="14" name="TextBox 13">
            <a:extLst>
              <a:ext uri="{FF2B5EF4-FFF2-40B4-BE49-F238E27FC236}">
                <a16:creationId xmlns:a16="http://schemas.microsoft.com/office/drawing/2014/main" id="{7CBC54B6-BE7D-FCB7-F263-1B09B7032226}"/>
              </a:ext>
            </a:extLst>
          </p:cNvPr>
          <p:cNvSpPr txBox="1"/>
          <p:nvPr/>
        </p:nvSpPr>
        <p:spPr>
          <a:xfrm>
            <a:off x="322298" y="5185695"/>
            <a:ext cx="3317240" cy="769441"/>
          </a:xfrm>
          <a:prstGeom prst="rect">
            <a:avLst/>
          </a:prstGeom>
          <a:noFill/>
        </p:spPr>
        <p:txBody>
          <a:bodyPr wrap="square" lIns="91440" tIns="45720" rIns="91440" bIns="45720" rtlCol="0" anchor="t">
            <a:spAutoFit/>
          </a:bodyPr>
          <a:lstStyle/>
          <a:p>
            <a:pPr>
              <a:defRPr/>
            </a:pPr>
            <a:r>
              <a:rPr lang="en-IN" sz="1100" b="1">
                <a:solidFill>
                  <a:srgbClr val="00B050"/>
                </a:solidFill>
              </a:rPr>
              <a:t>Recent Roles</a:t>
            </a:r>
            <a:endParaRPr kumimoji="0" lang="en-IN" sz="1100" b="0" i="0" u="none" strike="noStrike" kern="1200" cap="none" spc="0" normalizeH="0" baseline="0" noProof="0">
              <a:ln>
                <a:noFill/>
              </a:ln>
              <a:solidFill>
                <a:srgbClr val="00B050"/>
              </a:solidFill>
              <a:effectLst/>
              <a:uLnTx/>
              <a:uFillTx/>
              <a:ea typeface="+mn-ea"/>
              <a:cs typeface="+mn-cs"/>
            </a:endParaRPr>
          </a:p>
          <a:p>
            <a:pPr marL="118745" indent="-118745">
              <a:buFont typeface="Arial" panose="020B0604020202020204" pitchFamily="34" charset="0"/>
              <a:buChar char="•"/>
            </a:pPr>
            <a:r>
              <a:rPr lang="en-US" sz="1100">
                <a:solidFill>
                  <a:schemeClr val="bg2">
                    <a:lumMod val="10000"/>
                  </a:schemeClr>
                </a:solidFill>
                <a:cs typeface="Arial"/>
              </a:rPr>
              <a:t>Salesforce DevOps  RE</a:t>
            </a:r>
            <a:endParaRPr lang="en-US" sz="1100">
              <a:solidFill>
                <a:schemeClr val="bg2">
                  <a:lumMod val="10000"/>
                </a:schemeClr>
              </a:solidFill>
              <a:cs typeface="Arial" panose="020B0604020202020204" pitchFamily="34" charset="0"/>
            </a:endParaRPr>
          </a:p>
          <a:p>
            <a:pPr marL="118745" indent="-118745">
              <a:buFont typeface="Arial" panose="020B0604020202020204" pitchFamily="34" charset="0"/>
              <a:buChar char="•"/>
            </a:pPr>
            <a:r>
              <a:rPr lang="en-US" sz="1100">
                <a:solidFill>
                  <a:schemeClr val="bg2">
                    <a:lumMod val="10000"/>
                  </a:schemeClr>
                </a:solidFill>
                <a:cs typeface="Arial"/>
              </a:rPr>
              <a:t>Salesforce CPQ Specialist</a:t>
            </a:r>
            <a:endParaRPr lang="en-US" sz="1100">
              <a:solidFill>
                <a:schemeClr val="bg2">
                  <a:lumMod val="10000"/>
                </a:schemeClr>
              </a:solidFill>
              <a:ea typeface="Calibri"/>
              <a:cs typeface="Arial"/>
            </a:endParaRPr>
          </a:p>
          <a:p>
            <a:pPr marL="118745" indent="-118745">
              <a:buFont typeface="Arial" panose="020B0604020202020204" pitchFamily="34" charset="0"/>
              <a:buChar char="•"/>
            </a:pPr>
            <a:r>
              <a:rPr lang="en-US" sz="1100">
                <a:solidFill>
                  <a:schemeClr val="bg2">
                    <a:lumMod val="10000"/>
                  </a:schemeClr>
                </a:solidFill>
                <a:cs typeface="Arial"/>
              </a:rPr>
              <a:t>Salesforce Lead Developer.</a:t>
            </a:r>
            <a:endParaRPr lang="en-US" sz="1100">
              <a:solidFill>
                <a:schemeClr val="bg2">
                  <a:lumMod val="10000"/>
                </a:schemeClr>
              </a:solidFill>
              <a:ea typeface="Calibri"/>
              <a:cs typeface="Arial"/>
            </a:endParaRPr>
          </a:p>
        </p:txBody>
      </p:sp>
      <p:sp>
        <p:nvSpPr>
          <p:cNvPr id="15" name="TextBox 14">
            <a:extLst>
              <a:ext uri="{FF2B5EF4-FFF2-40B4-BE49-F238E27FC236}">
                <a16:creationId xmlns:a16="http://schemas.microsoft.com/office/drawing/2014/main" id="{5ED0F0B7-ED9D-876A-F0D1-E8491E1EDF43}"/>
              </a:ext>
            </a:extLst>
          </p:cNvPr>
          <p:cNvSpPr txBox="1"/>
          <p:nvPr/>
        </p:nvSpPr>
        <p:spPr>
          <a:xfrm>
            <a:off x="322298" y="5949330"/>
            <a:ext cx="7544633" cy="430887"/>
          </a:xfrm>
          <a:prstGeom prst="rect">
            <a:avLst/>
          </a:prstGeom>
          <a:noFill/>
        </p:spPr>
        <p:txBody>
          <a:bodyPr wrap="square" lIns="91440" tIns="45720" rIns="91440" bIns="45720" rtlCol="0" anchor="t">
            <a:spAutoFit/>
          </a:bodyPr>
          <a:lstStyle/>
          <a:p>
            <a:r>
              <a:rPr lang="en-IN" sz="1100" b="1">
                <a:solidFill>
                  <a:srgbClr val="00B050"/>
                </a:solidFill>
              </a:rPr>
              <a:t>Key Clients </a:t>
            </a:r>
          </a:p>
          <a:p>
            <a:pPr marL="171450" indent="-171450">
              <a:buFont typeface="Arial" panose="020B0604020202020204" pitchFamily="34" charset="0"/>
              <a:buChar char="•"/>
            </a:pPr>
            <a:endParaRPr lang="en-US" sz="1100">
              <a:ea typeface="Calibri" panose="020F0502020204030204" pitchFamily="34" charset="0"/>
              <a:cs typeface="Arial" panose="020B0604020202020204" pitchFamily="34" charset="0"/>
              <a:sym typeface="Wingdings" panose="05000000000000000000" pitchFamily="2" charset="2"/>
            </a:endParaRPr>
          </a:p>
        </p:txBody>
      </p:sp>
      <p:sp>
        <p:nvSpPr>
          <p:cNvPr id="16" name="TextBox 15">
            <a:extLst>
              <a:ext uri="{FF2B5EF4-FFF2-40B4-BE49-F238E27FC236}">
                <a16:creationId xmlns:a16="http://schemas.microsoft.com/office/drawing/2014/main" id="{7AE4634E-7364-C667-7B2C-D5F52D0BC68A}"/>
              </a:ext>
            </a:extLst>
          </p:cNvPr>
          <p:cNvSpPr txBox="1"/>
          <p:nvPr/>
        </p:nvSpPr>
        <p:spPr>
          <a:xfrm>
            <a:off x="331689" y="6164774"/>
            <a:ext cx="3124762" cy="707886"/>
          </a:xfrm>
          <a:prstGeom prst="rect">
            <a:avLst/>
          </a:prstGeom>
          <a:noFill/>
        </p:spPr>
        <p:txBody>
          <a:bodyPr wrap="square" lIns="91440" tIns="45720" rIns="91440" bIns="45720" numCol="3" anchor="t">
            <a:spAutoFit/>
          </a:bodyPr>
          <a:lstStyle/>
          <a:p>
            <a:pPr marL="171450" indent="-171450">
              <a:buFont typeface="Arial" panose="020B0604020202020204" pitchFamily="34" charset="0"/>
              <a:buChar char="•"/>
            </a:pPr>
            <a:r>
              <a:rPr lang="en-US" sz="1000">
                <a:cs typeface="Calibri"/>
              </a:rPr>
              <a:t>Google</a:t>
            </a:r>
            <a:endParaRPr lang="en-US" sz="1000"/>
          </a:p>
          <a:p>
            <a:pPr marL="171450" indent="-171450">
              <a:buFont typeface="Arial" panose="020B0604020202020204" pitchFamily="34" charset="0"/>
              <a:buChar char="•"/>
            </a:pPr>
            <a:r>
              <a:rPr lang="en-US" sz="1000"/>
              <a:t>Ciena</a:t>
            </a:r>
            <a:endParaRPr lang="en-US"/>
          </a:p>
          <a:p>
            <a:pPr marL="171450" indent="-171450">
              <a:buFont typeface="Arial" panose="020B0604020202020204" pitchFamily="34" charset="0"/>
              <a:buChar char="•"/>
            </a:pPr>
            <a:r>
              <a:rPr lang="en-US" sz="1000">
                <a:cs typeface="Calibri"/>
              </a:rPr>
              <a:t>Confluent </a:t>
            </a:r>
            <a:r>
              <a:rPr lang="en-US" sz="1000"/>
              <a:t>	</a:t>
            </a:r>
            <a:endParaRPr lang="en-US" sz="1000">
              <a:cs typeface="Calibri"/>
            </a:endParaRPr>
          </a:p>
          <a:p>
            <a:pPr marL="171450" indent="-171450">
              <a:buFont typeface="Arial" panose="020B0604020202020204" pitchFamily="34" charset="0"/>
              <a:buChar char="•"/>
            </a:pPr>
            <a:endParaRPr lang="en-US" sz="1000"/>
          </a:p>
        </p:txBody>
      </p:sp>
      <p:pic>
        <p:nvPicPr>
          <p:cNvPr id="17" name="Picture 16" descr="A person smiling for a picture&#10;&#10;Description automatically generated">
            <a:extLst>
              <a:ext uri="{FF2B5EF4-FFF2-40B4-BE49-F238E27FC236}">
                <a16:creationId xmlns:a16="http://schemas.microsoft.com/office/drawing/2014/main" id="{20BDBEAC-C340-B607-3F0D-62E9E3E025E0}"/>
              </a:ext>
            </a:extLst>
          </p:cNvPr>
          <p:cNvPicPr>
            <a:picLocks noChangeAspect="1"/>
          </p:cNvPicPr>
          <p:nvPr/>
        </p:nvPicPr>
        <p:blipFill rotWithShape="1">
          <a:blip r:embed="rId2"/>
          <a:srcRect l="677" t="2667" r="-12615" b="5674"/>
          <a:stretch/>
        </p:blipFill>
        <p:spPr>
          <a:xfrm>
            <a:off x="329039" y="537160"/>
            <a:ext cx="1439009" cy="1531425"/>
          </a:xfrm>
          <a:prstGeom prst="rect">
            <a:avLst/>
          </a:prstGeom>
        </p:spPr>
      </p:pic>
    </p:spTree>
    <p:extLst>
      <p:ext uri="{BB962C8B-B14F-4D97-AF65-F5344CB8AC3E}">
        <p14:creationId xmlns:p14="http://schemas.microsoft.com/office/powerpoint/2010/main" val="1955479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E6E364-E0AF-8D15-0F5F-BDCADA331A62}"/>
              </a:ext>
            </a:extLst>
          </p:cNvPr>
          <p:cNvSpPr/>
          <p:nvPr/>
        </p:nvSpPr>
        <p:spPr>
          <a:xfrm>
            <a:off x="182880" y="368835"/>
            <a:ext cx="3825595" cy="630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Slide Number Placeholder 1">
            <a:extLst>
              <a:ext uri="{FF2B5EF4-FFF2-40B4-BE49-F238E27FC236}">
                <a16:creationId xmlns:a16="http://schemas.microsoft.com/office/drawing/2014/main" id="{7EB89488-700C-B503-5A19-BE2D95AEA4B0}"/>
              </a:ext>
            </a:extLst>
          </p:cNvPr>
          <p:cNvSpPr txBox="1">
            <a:spLocks/>
          </p:cNvSpPr>
          <p:nvPr/>
        </p:nvSpPr>
        <p:spPr>
          <a:xfrm>
            <a:off x="10039668" y="6025685"/>
            <a:ext cx="1969451" cy="259715"/>
          </a:xfrm>
          <a:prstGeom prst="rect">
            <a:avLst/>
          </a:prstGeom>
        </p:spPr>
        <p:txBody>
          <a:bodyPr vert="horz" lIns="0" tIns="0" rIns="0" bIns="0" rtlCol="0"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8</a:t>
            </a:fld>
            <a:endParaRPr/>
          </a:p>
        </p:txBody>
      </p:sp>
      <p:sp>
        <p:nvSpPr>
          <p:cNvPr id="4" name="Title 12">
            <a:extLst>
              <a:ext uri="{FF2B5EF4-FFF2-40B4-BE49-F238E27FC236}">
                <a16:creationId xmlns:a16="http://schemas.microsoft.com/office/drawing/2014/main" id="{FD18245E-1975-87F0-DAF4-110E5C3A1360}"/>
              </a:ext>
            </a:extLst>
          </p:cNvPr>
          <p:cNvSpPr txBox="1">
            <a:spLocks/>
          </p:cNvSpPr>
          <p:nvPr/>
        </p:nvSpPr>
        <p:spPr>
          <a:xfrm>
            <a:off x="548640" y="-62419"/>
            <a:ext cx="11460480" cy="413808"/>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sz="2400">
                <a:solidFill>
                  <a:srgbClr val="201646"/>
                </a:solidFill>
                <a:latin typeface="Arial"/>
                <a:cs typeface="Arial"/>
              </a:rPr>
              <a:t>Gitesh Kumar</a:t>
            </a:r>
            <a:r>
              <a:rPr kumimoji="0" lang="en-US" sz="2400" b="1" i="0" u="none" strike="noStrike" kern="1200" cap="none" spc="0" normalizeH="0" baseline="0" noProof="0">
                <a:ln>
                  <a:noFill/>
                </a:ln>
                <a:solidFill>
                  <a:srgbClr val="201646"/>
                </a:solidFill>
                <a:effectLst/>
                <a:uLnTx/>
                <a:uFillTx/>
                <a:latin typeface="Arial"/>
                <a:ea typeface="+mj-ea"/>
                <a:cs typeface="Arial"/>
              </a:rPr>
              <a:t>, </a:t>
            </a:r>
            <a:r>
              <a:rPr lang="en-US" sz="2400">
                <a:solidFill>
                  <a:srgbClr val="201646"/>
                </a:solidFill>
                <a:latin typeface="Arial"/>
                <a:cs typeface="Arial"/>
              </a:rPr>
              <a:t>Development and DevOps</a:t>
            </a:r>
            <a:r>
              <a:rPr kumimoji="0" lang="en-US" sz="2400" b="1" i="0" u="none" strike="noStrike" kern="1200" cap="none" spc="0" normalizeH="0" baseline="0" noProof="0">
                <a:ln>
                  <a:noFill/>
                </a:ln>
                <a:solidFill>
                  <a:srgbClr val="201646"/>
                </a:solidFill>
                <a:effectLst/>
                <a:uLnTx/>
                <a:uFillTx/>
                <a:latin typeface="Arial"/>
                <a:ea typeface="+mj-ea"/>
                <a:cs typeface="Arial"/>
              </a:rPr>
              <a:t>(Salesforce</a:t>
            </a:r>
            <a:r>
              <a:rPr lang="en-US" sz="2400">
                <a:solidFill>
                  <a:srgbClr val="201646"/>
                </a:solidFill>
                <a:latin typeface="Arial"/>
                <a:cs typeface="Arial"/>
              </a:rPr>
              <a:t>, Copado, Flosum)</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5" name="TextBox 6">
            <a:extLst>
              <a:ext uri="{FF2B5EF4-FFF2-40B4-BE49-F238E27FC236}">
                <a16:creationId xmlns:a16="http://schemas.microsoft.com/office/drawing/2014/main" id="{313C871C-1DA4-0665-6E5C-603F978053D6}"/>
              </a:ext>
            </a:extLst>
          </p:cNvPr>
          <p:cNvSpPr txBox="1"/>
          <p:nvPr/>
        </p:nvSpPr>
        <p:spPr>
          <a:xfrm>
            <a:off x="522695" y="2013288"/>
            <a:ext cx="3299394" cy="244682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00B050"/>
                </a:solidFill>
                <a:effectLst/>
                <a:uLnTx/>
                <a:uFillTx/>
                <a:ea typeface="+mn-ea"/>
                <a:cs typeface="+mn-cs"/>
              </a:rPr>
              <a:t>Core Skill Sets</a:t>
            </a:r>
            <a:endParaRPr kumimoji="0" lang="en-IN" sz="1200" b="0" i="0" u="none" strike="noStrike" kern="1200" cap="none" spc="0" normalizeH="0" baseline="0" noProof="0">
              <a:ln>
                <a:noFill/>
              </a:ln>
              <a:solidFill>
                <a:srgbClr val="00B050"/>
              </a:solidFill>
              <a:effectLst/>
              <a:uLnTx/>
              <a:uFillTx/>
              <a:ea typeface="+mn-ea"/>
              <a:cs typeface="+mn-cs"/>
            </a:endParaRPr>
          </a:p>
          <a:p>
            <a:pPr>
              <a:defRPr/>
            </a:pPr>
            <a:endParaRPr lang="en-IN" sz="1100">
              <a:solidFill>
                <a:schemeClr val="accent1">
                  <a:lumMod val="50000"/>
                </a:schemeClr>
              </a:solidFill>
              <a:ea typeface="Calibri"/>
              <a:cs typeface="Arial"/>
            </a:endParaRPr>
          </a:p>
          <a:p>
            <a:pPr marL="171450" indent="-171450">
              <a:buFont typeface="Arial" panose="020B0604020202020204" pitchFamily="34" charset="0"/>
              <a:buChar char="•"/>
              <a:defRPr/>
            </a:pPr>
            <a:r>
              <a:rPr lang="en-IN" sz="1100">
                <a:solidFill>
                  <a:schemeClr val="accent1">
                    <a:lumMod val="50000"/>
                  </a:schemeClr>
                </a:solidFill>
                <a:ea typeface="Calibri"/>
                <a:cs typeface="Calibri"/>
              </a:rPr>
              <a:t>Extensive experience in building and managing  scalable releases, ensuring timely production releases.</a:t>
            </a:r>
            <a:endParaRPr lang="en-IN" sz="1100">
              <a:solidFill>
                <a:schemeClr val="accent1">
                  <a:lumMod val="50000"/>
                </a:schemeClr>
              </a:solidFill>
              <a:ea typeface="Calibri"/>
              <a:cs typeface="Arial"/>
            </a:endParaRPr>
          </a:p>
          <a:p>
            <a:pPr marL="171450" indent="-171450">
              <a:buFont typeface="Arial" panose="020B0604020202020204" pitchFamily="34" charset="0"/>
              <a:buChar char="•"/>
              <a:defRPr/>
            </a:pPr>
            <a:r>
              <a:rPr lang="en-IN" sz="1100">
                <a:solidFill>
                  <a:schemeClr val="accent1">
                    <a:lumMod val="50000"/>
                  </a:schemeClr>
                </a:solidFill>
                <a:latin typeface="Calibri"/>
                <a:ea typeface="Calibri" panose="020F0502020204030204"/>
                <a:cs typeface="Calibri"/>
              </a:rPr>
              <a:t>Proficient in the comp</a:t>
            </a:r>
            <a:r>
              <a:rPr lang="en-IN" sz="1100">
                <a:solidFill>
                  <a:schemeClr val="accent1">
                    <a:lumMod val="50000"/>
                  </a:schemeClr>
                </a:solidFill>
                <a:latin typeface="Arial"/>
                <a:ea typeface="Calibri" panose="020F0502020204030204"/>
                <a:cs typeface="Arial"/>
              </a:rPr>
              <a:t>lete lifecycle of CRM applications, including analysis, design, development, customization, and implementation</a:t>
            </a:r>
            <a:endParaRPr lang="en-IN" sz="1100">
              <a:solidFill>
                <a:schemeClr val="accent1">
                  <a:lumMod val="50000"/>
                </a:schemeClr>
              </a:solidFill>
              <a:latin typeface="Calibri"/>
              <a:ea typeface="Calibri" panose="020F0502020204030204"/>
              <a:cs typeface="Calibri"/>
            </a:endParaRPr>
          </a:p>
          <a:p>
            <a:pPr marL="171450" indent="-171450">
              <a:buFont typeface="Arial" panose="020B0604020202020204" pitchFamily="34" charset="0"/>
              <a:buChar char="•"/>
              <a:defRPr/>
            </a:pPr>
            <a:r>
              <a:rPr lang="en-IN" sz="1100">
                <a:solidFill>
                  <a:schemeClr val="accent1">
                    <a:lumMod val="50000"/>
                  </a:schemeClr>
                </a:solidFill>
                <a:ea typeface="Calibri" panose="020F0502020204030204"/>
                <a:cs typeface="Calibri" panose="020F0502020204030204"/>
              </a:rPr>
              <a:t>Experience in working across various Salesforce DevOps tools covering Copado, Flosum, CircleCI</a:t>
            </a:r>
          </a:p>
          <a:p>
            <a:pPr marL="171450" indent="-171450">
              <a:buFont typeface="Arial" panose="020B0604020202020204" pitchFamily="34" charset="0"/>
              <a:buChar char="•"/>
              <a:defRPr/>
            </a:pPr>
            <a:endParaRPr lang="en-IN" sz="1100">
              <a:solidFill>
                <a:schemeClr val="accent1">
                  <a:lumMod val="50000"/>
                </a:schemeClr>
              </a:solidFill>
              <a:ea typeface="Calibri"/>
              <a:cs typeface="Arial"/>
            </a:endParaRPr>
          </a:p>
          <a:p>
            <a:pPr marL="171450" lvl="0" indent="-171450">
              <a:buFont typeface="Arial" panose="020B0604020202020204" pitchFamily="34" charset="0"/>
              <a:buChar char="•"/>
              <a:defRPr/>
            </a:pPr>
            <a:endParaRPr lang="en-IN" sz="1100">
              <a:solidFill>
                <a:schemeClr val="accent1">
                  <a:lumMod val="50000"/>
                </a:schemeClr>
              </a:solidFill>
              <a:ea typeface="Calibri"/>
              <a:cs typeface="Arial"/>
            </a:endParaRPr>
          </a:p>
          <a:p>
            <a:pPr marL="285750" lvl="0" indent="-285750">
              <a:buFont typeface="Arial" panose="020B0604020202020204" pitchFamily="34" charset="0"/>
              <a:buChar char="•"/>
              <a:defRPr/>
            </a:pPr>
            <a:endParaRPr lang="en-IN" sz="900" b="0" i="1" u="none" strike="noStrike" kern="1200" cap="none" spc="0" normalizeH="0" baseline="0" noProof="0">
              <a:ln>
                <a:noFill/>
              </a:ln>
              <a:solidFill>
                <a:srgbClr val="000000"/>
              </a:solidFill>
              <a:effectLst/>
              <a:highlight>
                <a:srgbClr val="FFFF00"/>
              </a:highlight>
              <a:uLnTx/>
              <a:uFillTx/>
              <a:ea typeface="Calibri"/>
              <a:cs typeface="Calibri" panose="020F0502020204030204"/>
            </a:endParaRPr>
          </a:p>
        </p:txBody>
      </p:sp>
      <p:sp>
        <p:nvSpPr>
          <p:cNvPr id="6" name="TextBox 7">
            <a:extLst>
              <a:ext uri="{FF2B5EF4-FFF2-40B4-BE49-F238E27FC236}">
                <a16:creationId xmlns:a16="http://schemas.microsoft.com/office/drawing/2014/main" id="{B1DFC5D8-9989-09C8-7EE8-1EC6C8936662}"/>
              </a:ext>
            </a:extLst>
          </p:cNvPr>
          <p:cNvSpPr txBox="1"/>
          <p:nvPr/>
        </p:nvSpPr>
        <p:spPr>
          <a:xfrm>
            <a:off x="4063092" y="535776"/>
            <a:ext cx="7553391" cy="1708160"/>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200" b="1">
                <a:solidFill>
                  <a:srgbClr val="00B050"/>
                </a:solidFill>
              </a:rPr>
              <a:t>Professional Summary </a:t>
            </a:r>
            <a:endParaRPr lang="en-US" sz="1200" b="1">
              <a:solidFill>
                <a:srgbClr val="00B050"/>
              </a:solidFill>
              <a:ea typeface="Calibri"/>
              <a:cs typeface="Calibri"/>
            </a:endParaRPr>
          </a:p>
          <a:p>
            <a:pPr marL="171450" indent="-171450">
              <a:spcAft>
                <a:spcPts val="300"/>
              </a:spcAft>
              <a:buFont typeface="Arial" panose="020B0604020202020204" pitchFamily="34" charset="0"/>
              <a:buChar char="•"/>
            </a:pPr>
            <a:r>
              <a:rPr lang="en-IN" sz="1200">
                <a:latin typeface="Calibri"/>
                <a:ea typeface="Calibri"/>
                <a:cs typeface="Arial"/>
              </a:rPr>
              <a:t>Seasoned Salesforce DevOps Leader with more than 4.8 years of industry experience</a:t>
            </a:r>
            <a:endParaRPr lang="en-IN" sz="1200">
              <a:latin typeface="Calibri"/>
              <a:ea typeface="Calibri"/>
              <a:cs typeface="Calibri"/>
            </a:endParaRPr>
          </a:p>
          <a:p>
            <a:pPr marL="171450" indent="-171450">
              <a:spcAft>
                <a:spcPts val="300"/>
              </a:spcAft>
              <a:buFont typeface="Arial" panose="020B0604020202020204" pitchFamily="34" charset="0"/>
              <a:buChar char="•"/>
            </a:pPr>
            <a:r>
              <a:rPr lang="en-IN" sz="1200">
                <a:ea typeface="Calibri"/>
                <a:cs typeface="Calibri"/>
              </a:rPr>
              <a:t>Proficient in Salesforce Development, encompassing Apex, Lightning Web Components and Salesforce integrations.</a:t>
            </a:r>
            <a:endParaRPr lang="en-IN" sz="1200">
              <a:latin typeface="Calibri" panose="020F0502020204030204"/>
              <a:ea typeface="Calibri" panose="020F0502020204030204"/>
              <a:cs typeface="Calibri" panose="020F0502020204030204"/>
            </a:endParaRPr>
          </a:p>
          <a:p>
            <a:pPr marL="171450" indent="-171450">
              <a:spcAft>
                <a:spcPts val="300"/>
              </a:spcAft>
              <a:buFont typeface="Arial" panose="020B0604020202020204" pitchFamily="34" charset="0"/>
              <a:buChar char="•"/>
            </a:pPr>
            <a:r>
              <a:rPr lang="en-IN" sz="1200">
                <a:latin typeface="Calibri" panose="020F0502020204030204"/>
                <a:ea typeface="Calibri" panose="020F0502020204030204"/>
                <a:cs typeface="Calibri" panose="020F0502020204030204"/>
              </a:rPr>
              <a:t>Extensive Experience with DevOps practices, particularly using Copado and Flosum for continuous Integration, deployment and release management.</a:t>
            </a:r>
          </a:p>
          <a:p>
            <a:pPr marL="171450" indent="-171450">
              <a:spcAft>
                <a:spcPts val="300"/>
              </a:spcAft>
              <a:buFont typeface="Arial" panose="020B0604020202020204" pitchFamily="34" charset="0"/>
              <a:buChar char="•"/>
            </a:pPr>
            <a:r>
              <a:rPr lang="en-IN" sz="1200">
                <a:latin typeface="Calibri" panose="020F0502020204030204"/>
                <a:ea typeface="Calibri" panose="020F0502020204030204"/>
                <a:cs typeface="Calibri" panose="020F0502020204030204"/>
              </a:rPr>
              <a:t>Skilled in version control systems such as Git and continuous integration tools</a:t>
            </a:r>
            <a:endParaRPr lang="en-IN" sz="1200" b="0" i="0" u="none" strike="noStrike">
              <a:effectLst/>
              <a:latin typeface="Calibri"/>
              <a:ea typeface="Calibri"/>
              <a:cs typeface="Calibri"/>
            </a:endParaRPr>
          </a:p>
          <a:p>
            <a:pPr marL="171450" indent="-171450">
              <a:spcAft>
                <a:spcPts val="300"/>
              </a:spcAft>
              <a:buFont typeface="Arial" panose="020B0604020202020204" pitchFamily="34" charset="0"/>
              <a:buChar char="•"/>
            </a:pPr>
            <a:r>
              <a:rPr lang="en-IN" sz="1200">
                <a:latin typeface="Calibri"/>
                <a:ea typeface="Calibri"/>
                <a:cs typeface="Calibri"/>
              </a:rPr>
              <a:t>Proficient in Google SQL and adept at designing and implementing Looker Studio dashboards to facilitate data visualization and analysis</a:t>
            </a:r>
            <a:endParaRPr lang="en-IN" sz="1200" b="0" i="0" u="none" strike="noStrike">
              <a:effectLst/>
              <a:latin typeface="Calibri"/>
              <a:ea typeface="Calibri"/>
              <a:cs typeface="Calibri"/>
            </a:endParaRPr>
          </a:p>
        </p:txBody>
      </p:sp>
      <p:sp>
        <p:nvSpPr>
          <p:cNvPr id="7" name="TextBox 8">
            <a:extLst>
              <a:ext uri="{FF2B5EF4-FFF2-40B4-BE49-F238E27FC236}">
                <a16:creationId xmlns:a16="http://schemas.microsoft.com/office/drawing/2014/main" id="{3E7C7844-400C-68B1-EB06-10185CC8519A}"/>
              </a:ext>
            </a:extLst>
          </p:cNvPr>
          <p:cNvSpPr txBox="1"/>
          <p:nvPr/>
        </p:nvSpPr>
        <p:spPr>
          <a:xfrm>
            <a:off x="4006469" y="2442270"/>
            <a:ext cx="7544631" cy="4478149"/>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200" b="1">
                <a:solidFill>
                  <a:srgbClr val="00B050"/>
                </a:solidFill>
              </a:rPr>
              <a:t>Project Experience</a:t>
            </a:r>
            <a:endParaRPr lang="en-IN" sz="1200" b="1">
              <a:solidFill>
                <a:srgbClr val="00B050"/>
              </a:solidFill>
              <a:ea typeface="Calibri"/>
              <a:cs typeface="Calibri"/>
            </a:endParaRPr>
          </a:p>
          <a:p>
            <a:endParaRPr lang="en-IN" sz="1200" b="1">
              <a:ea typeface="Calibri"/>
              <a:cs typeface="Calibri"/>
            </a:endParaRPr>
          </a:p>
          <a:p>
            <a:r>
              <a:rPr lang="en-IN" sz="1200" b="1">
                <a:ea typeface="Calibri"/>
                <a:cs typeface="Calibri"/>
              </a:rPr>
              <a:t>Google LLC: </a:t>
            </a:r>
            <a:r>
              <a:rPr lang="en-IN" sz="1200" b="1" err="1">
                <a:ea typeface="Calibri"/>
                <a:cs typeface="Calibri"/>
              </a:rPr>
              <a:t>Flosum</a:t>
            </a:r>
            <a:r>
              <a:rPr lang="en-IN" sz="1200" b="1">
                <a:ea typeface="Calibri"/>
                <a:cs typeface="Calibri"/>
              </a:rPr>
              <a:t> Implementation and migration </a:t>
            </a:r>
          </a:p>
          <a:p>
            <a:pPr marL="171450" indent="-171450">
              <a:buFont typeface="Arial"/>
              <a:buChar char="•"/>
            </a:pPr>
            <a:r>
              <a:rPr lang="en-IN" sz="1200">
                <a:latin typeface="Calibri"/>
                <a:ea typeface="Calibri"/>
                <a:cs typeface="Arial"/>
              </a:rPr>
              <a:t>Enhanced </a:t>
            </a:r>
            <a:r>
              <a:rPr lang="en-IN" sz="1200" err="1">
                <a:latin typeface="Calibri"/>
                <a:ea typeface="Calibri"/>
                <a:cs typeface="Arial"/>
              </a:rPr>
              <a:t>Flosum</a:t>
            </a:r>
            <a:r>
              <a:rPr lang="en-IN" sz="1200">
                <a:latin typeface="Calibri"/>
                <a:ea typeface="Calibri"/>
                <a:cs typeface="Arial"/>
              </a:rPr>
              <a:t> tool to comply with Google Security Standards and its capabilities.</a:t>
            </a:r>
            <a:endParaRPr lang="en-US" sz="1200">
              <a:latin typeface="Calibri"/>
              <a:ea typeface="Calibri"/>
              <a:cs typeface="Calibri"/>
            </a:endParaRPr>
          </a:p>
          <a:p>
            <a:pPr marL="171450" indent="-171450">
              <a:buFont typeface="Arial"/>
              <a:buChar char="•"/>
            </a:pPr>
            <a:r>
              <a:rPr lang="en-IN" sz="1200">
                <a:latin typeface="Calibri"/>
                <a:ea typeface="Calibri"/>
                <a:cs typeface="Arial"/>
              </a:rPr>
              <a:t>Key responsibilities involve formulating a collaborative strategy among multiple organizations. This includes integrating PMD code checks and implementing continuous monitoring practices, ensuring adherence to Google security standards and onboarding new projects.</a:t>
            </a:r>
          </a:p>
          <a:p>
            <a:pPr marL="171450" indent="-171450">
              <a:buFont typeface="Arial"/>
              <a:buChar char="•"/>
            </a:pPr>
            <a:r>
              <a:rPr lang="en-IN" sz="1200">
                <a:latin typeface="Calibri"/>
                <a:ea typeface="Calibri"/>
                <a:cs typeface="Arial"/>
              </a:rPr>
              <a:t>Over 30+ production organizations at Google currently utilize the solution.</a:t>
            </a:r>
            <a:endParaRPr lang="en-IN" sz="1200">
              <a:latin typeface="Calibri"/>
              <a:ea typeface="Calibri" panose="020F0502020204030204"/>
              <a:cs typeface="Calibri" panose="020F0502020204030204"/>
            </a:endParaRPr>
          </a:p>
          <a:p>
            <a:pPr marL="171450" indent="-171450">
              <a:buFont typeface="Arial"/>
              <a:buChar char="•"/>
            </a:pPr>
            <a:r>
              <a:rPr lang="en-IN" sz="1200">
                <a:latin typeface="Calibri"/>
                <a:ea typeface="Calibri"/>
                <a:cs typeface="Arial"/>
              </a:rPr>
              <a:t>To analyse data from multiple production organizations, we have created reports outside the Salesforce system using Looker Studio and google proprietary tools.</a:t>
            </a:r>
            <a:endParaRPr lang="en-IN">
              <a:latin typeface="Calibri"/>
              <a:ea typeface="Calibri" panose="020F0502020204030204"/>
              <a:cs typeface="Calibri" panose="020F0502020204030204"/>
            </a:endParaRPr>
          </a:p>
          <a:p>
            <a:endParaRPr lang="en-IN" sz="1100" b="1">
              <a:ea typeface="Calibri"/>
              <a:cs typeface="Calibri"/>
            </a:endParaRPr>
          </a:p>
          <a:p>
            <a:r>
              <a:rPr lang="en-IN" sz="1100" b="1">
                <a:ea typeface="Calibri"/>
                <a:cs typeface="Calibri"/>
              </a:rPr>
              <a:t>Google LLC:  Consulting and Implementation service related to Salesforce DevOps on Copado</a:t>
            </a:r>
            <a:endParaRPr lang="en-IN"/>
          </a:p>
          <a:p>
            <a:pPr marL="171450" indent="-171450">
              <a:buFont typeface="Arial"/>
              <a:buChar char="•"/>
            </a:pPr>
            <a:r>
              <a:rPr lang="en-IN" sz="1100">
                <a:ea typeface="+mn-lt"/>
                <a:cs typeface="+mn-lt"/>
              </a:rPr>
              <a:t>Building and maintaining DevOps process in 100+ Salesforce orgs using Copado.</a:t>
            </a:r>
            <a:endParaRPr lang="en-IN">
              <a:ea typeface="Calibri" panose="020F0502020204030204"/>
              <a:cs typeface="Calibri" panose="020F0502020204030204"/>
            </a:endParaRPr>
          </a:p>
          <a:p>
            <a:pPr marL="171450" indent="-171450">
              <a:buFont typeface="Arial"/>
              <a:buChar char="•"/>
            </a:pPr>
            <a:r>
              <a:rPr lang="en-IN" sz="1100">
                <a:ea typeface="+mn-lt"/>
                <a:cs typeface="+mn-lt"/>
              </a:rPr>
              <a:t>We were responsible for Streamlining the DevOps process by automation, building pipelines, performing development of quality checks, deployments, managing releases and monitoring orgs.</a:t>
            </a:r>
            <a:endParaRPr lang="en-IN">
              <a:ea typeface="Calibri" panose="020F0502020204030204"/>
              <a:cs typeface="Calibri" panose="020F0502020204030204"/>
            </a:endParaRPr>
          </a:p>
          <a:p>
            <a:pPr marL="171450" indent="-171450">
              <a:buFont typeface="Arial"/>
              <a:buChar char="•"/>
            </a:pPr>
            <a:r>
              <a:rPr lang="en-IN" sz="1100">
                <a:ea typeface="+mn-lt"/>
                <a:cs typeface="+mn-lt"/>
              </a:rPr>
              <a:t>Strategically planning on how to increase the efficiency and productivity of the system.</a:t>
            </a:r>
            <a:endParaRPr lang="en-IN">
              <a:ea typeface="Calibri" panose="020F0502020204030204"/>
              <a:cs typeface="Calibri" panose="020F0502020204030204"/>
            </a:endParaRPr>
          </a:p>
          <a:p>
            <a:pPr marL="171450" indent="-171450">
              <a:buFont typeface="Arial"/>
              <a:buChar char="•"/>
            </a:pPr>
            <a:r>
              <a:rPr lang="en-IN" sz="1100">
                <a:ea typeface="+mn-lt"/>
                <a:cs typeface="+mn-lt"/>
              </a:rPr>
              <a:t>Reduced risk and downtime of the system.</a:t>
            </a:r>
            <a:endParaRPr lang="en-IN">
              <a:ea typeface="Calibri" panose="020F0502020204030204"/>
              <a:cs typeface="Calibri" panose="020F0502020204030204"/>
            </a:endParaRPr>
          </a:p>
          <a:p>
            <a:endParaRPr lang="en-IN" sz="1100" b="1">
              <a:ea typeface="Calibri"/>
              <a:cs typeface="Calibri"/>
            </a:endParaRPr>
          </a:p>
          <a:p>
            <a:r>
              <a:rPr lang="en-IN" sz="1200" b="1">
                <a:ea typeface="Calibri"/>
                <a:cs typeface="Calibri"/>
              </a:rPr>
              <a:t>Irythm Technologies: Salesforce Classic to lightning migration</a:t>
            </a:r>
          </a:p>
          <a:p>
            <a:pPr marL="171450" indent="-171450">
              <a:buFont typeface="Arial"/>
              <a:buChar char="•"/>
            </a:pPr>
            <a:r>
              <a:rPr lang="en-IN" sz="1200">
                <a:ea typeface="+mn-lt"/>
                <a:cs typeface="+mn-lt"/>
              </a:rPr>
              <a:t>We helped iRhythm, upgrading to latest version of Salesforce with new capabilities and by designing a new lightning UI, automating and streamlining their day-to-day processes using lift and shift mechanism.</a:t>
            </a:r>
            <a:endParaRPr lang="en-IN" sz="1200">
              <a:ea typeface="Calibri"/>
              <a:cs typeface="Calibri"/>
            </a:endParaRPr>
          </a:p>
          <a:p>
            <a:pPr marL="171450" indent="-171450">
              <a:buFont typeface="Arial"/>
              <a:buChar char="•"/>
            </a:pPr>
            <a:r>
              <a:rPr lang="en-IN" sz="1200">
                <a:ea typeface="+mn-lt"/>
                <a:cs typeface="+mn-lt"/>
              </a:rPr>
              <a:t>Developing and deploying new features and solutions to address their business requirements.</a:t>
            </a:r>
            <a:endParaRPr lang="en-IN" sz="1200">
              <a:ea typeface="Calibri"/>
              <a:cs typeface="Calibri"/>
            </a:endParaRPr>
          </a:p>
          <a:p>
            <a:pPr marL="171450" indent="-171450">
              <a:buFont typeface="Arial"/>
              <a:buChar char="•"/>
            </a:pPr>
            <a:r>
              <a:rPr lang="en-IN" sz="1200">
                <a:ea typeface="+mn-lt"/>
                <a:cs typeface="+mn-lt"/>
              </a:rPr>
              <a:t>UI Processing time improved by 40% and Overall efficiency by 43%.</a:t>
            </a:r>
            <a:endParaRPr lang="en-IN" sz="1200">
              <a:ea typeface="Calibri" panose="020F0502020204030204"/>
              <a:cs typeface="Calibri" panose="020F0502020204030204"/>
            </a:endParaRPr>
          </a:p>
          <a:p>
            <a:pPr eaLnBrk="0" fontAlgn="base" hangingPunct="0">
              <a:spcBef>
                <a:spcPts val="600"/>
              </a:spcBef>
              <a:spcAft>
                <a:spcPct val="0"/>
              </a:spcAft>
            </a:pPr>
            <a:endParaRPr lang="en-US" sz="1200" b="1">
              <a:ea typeface="Calibri"/>
              <a:cs typeface="Calibri"/>
            </a:endParaRPr>
          </a:p>
        </p:txBody>
      </p:sp>
      <p:sp>
        <p:nvSpPr>
          <p:cNvPr id="8" name="TextBox 9">
            <a:extLst>
              <a:ext uri="{FF2B5EF4-FFF2-40B4-BE49-F238E27FC236}">
                <a16:creationId xmlns:a16="http://schemas.microsoft.com/office/drawing/2014/main" id="{D5971336-82A4-2B9C-9331-70B35D8EEFFE}"/>
              </a:ext>
            </a:extLst>
          </p:cNvPr>
          <p:cNvSpPr txBox="1"/>
          <p:nvPr/>
        </p:nvSpPr>
        <p:spPr>
          <a:xfrm>
            <a:off x="516044" y="3945489"/>
            <a:ext cx="3302777" cy="1615827"/>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IN" sz="1100" b="1">
                <a:solidFill>
                  <a:srgbClr val="00B050"/>
                </a:solidFill>
              </a:rPr>
              <a:t>Certifications</a:t>
            </a:r>
          </a:p>
          <a:p>
            <a:pPr marL="171450" indent="-171450">
              <a:buFont typeface="Arial"/>
              <a:buChar char="•"/>
              <a:defRPr/>
            </a:pPr>
            <a:r>
              <a:rPr lang="en-IN" sz="1100">
                <a:ea typeface="+mn-lt"/>
                <a:cs typeface="+mn-lt"/>
              </a:rPr>
              <a:t>Salesforce Certified Development Lifecycle and Deployment Architect</a:t>
            </a:r>
            <a:endParaRPr lang="en-IN" sz="1100">
              <a:ea typeface="Calibri"/>
              <a:cs typeface="Calibri"/>
            </a:endParaRPr>
          </a:p>
          <a:p>
            <a:pPr marL="171450" indent="-171450">
              <a:buFont typeface="Arial"/>
              <a:buChar char="•"/>
              <a:defRPr/>
            </a:pPr>
            <a:r>
              <a:rPr lang="en-IN" sz="1100">
                <a:solidFill>
                  <a:prstClr val="black"/>
                </a:solidFill>
                <a:ea typeface="+mn-lt"/>
                <a:cs typeface="+mn-lt"/>
              </a:rPr>
              <a:t>Salesforce Certified Developer</a:t>
            </a:r>
            <a:endParaRPr lang="en-IN" sz="1100">
              <a:solidFill>
                <a:prstClr val="black"/>
              </a:solidFill>
              <a:ea typeface="Calibri" panose="020F0502020204030204"/>
              <a:cs typeface="Calibri" panose="020F0502020204030204"/>
            </a:endParaRPr>
          </a:p>
          <a:p>
            <a:pPr marL="171450" indent="-171450">
              <a:buFont typeface="Arial"/>
              <a:buChar char="•"/>
              <a:defRPr/>
            </a:pPr>
            <a:r>
              <a:rPr lang="en-IN" sz="1100">
                <a:solidFill>
                  <a:prstClr val="black"/>
                </a:solidFill>
                <a:ea typeface="+mn-lt"/>
                <a:cs typeface="+mn-lt"/>
              </a:rPr>
              <a:t>Salesforce Certified App Builder</a:t>
            </a:r>
            <a:endParaRPr lang="en-IN" sz="1100">
              <a:solidFill>
                <a:prstClr val="black"/>
              </a:solidFill>
              <a:ea typeface="Calibri" panose="020F0502020204030204"/>
              <a:cs typeface="Calibri" panose="020F0502020204030204"/>
            </a:endParaRPr>
          </a:p>
          <a:p>
            <a:pPr marL="171450" indent="-171450">
              <a:buFont typeface="Arial"/>
              <a:buChar char="•"/>
              <a:defRPr/>
            </a:pPr>
            <a:r>
              <a:rPr lang="en-IN" sz="1100">
                <a:solidFill>
                  <a:prstClr val="black"/>
                </a:solidFill>
                <a:ea typeface="+mn-lt"/>
                <a:cs typeface="+mn-lt"/>
              </a:rPr>
              <a:t>Salesforce Certified Administrator</a:t>
            </a:r>
            <a:endParaRPr lang="en-IN" sz="1100">
              <a:solidFill>
                <a:prstClr val="black"/>
              </a:solidFill>
              <a:ea typeface="Calibri" panose="020F0502020204030204"/>
              <a:cs typeface="Calibri" panose="020F0502020204030204"/>
            </a:endParaRPr>
          </a:p>
          <a:p>
            <a:pPr marL="171450" indent="-171450">
              <a:buFont typeface="Arial"/>
              <a:buChar char="•"/>
              <a:defRPr/>
            </a:pPr>
            <a:r>
              <a:rPr lang="en-IN" sz="1100">
                <a:solidFill>
                  <a:prstClr val="black"/>
                </a:solidFill>
                <a:ea typeface="+mn-lt"/>
                <a:cs typeface="+mn-lt"/>
              </a:rPr>
              <a:t>Copado Certified Consultant </a:t>
            </a:r>
            <a:endParaRPr lang="en-IN" sz="1100">
              <a:solidFill>
                <a:prstClr val="black"/>
              </a:solidFill>
              <a:ea typeface="Calibri" panose="020F0502020204030204"/>
              <a:cs typeface="Calibri" panose="020F0502020204030204"/>
            </a:endParaRPr>
          </a:p>
          <a:p>
            <a:pPr marL="171450" indent="-171450">
              <a:buFont typeface="Arial"/>
              <a:buChar char="•"/>
              <a:defRPr/>
            </a:pPr>
            <a:r>
              <a:rPr lang="en-IN" sz="1100">
                <a:solidFill>
                  <a:prstClr val="black"/>
                </a:solidFill>
                <a:ea typeface="+mn-lt"/>
                <a:cs typeface="+mn-lt"/>
              </a:rPr>
              <a:t>Flosum Expert Certified</a:t>
            </a:r>
            <a:endParaRPr lang="en-IN" sz="1100">
              <a:solidFill>
                <a:prstClr val="black"/>
              </a:solidFill>
              <a:ea typeface="Calibri" panose="020F0502020204030204"/>
              <a:cs typeface="Calibri" panose="020F0502020204030204"/>
            </a:endParaRPr>
          </a:p>
          <a:p>
            <a:pPr marL="285750" indent="-285750">
              <a:buFont typeface="Arial" panose="020B0604020202020204" pitchFamily="34" charset="0"/>
              <a:buChar char="•"/>
              <a:defRPr/>
            </a:pPr>
            <a:endParaRPr lang="en-IN" sz="1100" i="1">
              <a:solidFill>
                <a:prstClr val="black"/>
              </a:solidFill>
              <a:ea typeface="Calibri" panose="020F0502020204030204"/>
              <a:cs typeface="Calibri" panose="020F0502020204030204"/>
            </a:endParaRPr>
          </a:p>
        </p:txBody>
      </p:sp>
      <p:cxnSp>
        <p:nvCxnSpPr>
          <p:cNvPr id="9" name="Straight Connector 8">
            <a:extLst>
              <a:ext uri="{FF2B5EF4-FFF2-40B4-BE49-F238E27FC236}">
                <a16:creationId xmlns:a16="http://schemas.microsoft.com/office/drawing/2014/main" id="{A9C8963F-7E72-5FEC-3680-84CD04D0F0CF}"/>
              </a:ext>
            </a:extLst>
          </p:cNvPr>
          <p:cNvCxnSpPr/>
          <p:nvPr/>
        </p:nvCxnSpPr>
        <p:spPr>
          <a:xfrm>
            <a:off x="4006469" y="398999"/>
            <a:ext cx="0" cy="5764427"/>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0" name="TextBox 11">
            <a:extLst>
              <a:ext uri="{FF2B5EF4-FFF2-40B4-BE49-F238E27FC236}">
                <a16:creationId xmlns:a16="http://schemas.microsoft.com/office/drawing/2014/main" id="{27A237A7-34E1-AC16-F5DC-EC46CE886178}"/>
              </a:ext>
            </a:extLst>
          </p:cNvPr>
          <p:cNvSpPr txBox="1"/>
          <p:nvPr/>
        </p:nvSpPr>
        <p:spPr>
          <a:xfrm>
            <a:off x="1759962" y="906524"/>
            <a:ext cx="2218263" cy="1104213"/>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1600"/>
              </a:lnSpc>
              <a:spcBef>
                <a:spcPts val="0"/>
              </a:spcBef>
            </a:pPr>
            <a:r>
              <a:rPr lang="en-US" sz="1100" b="1"/>
              <a:t>gitesh.kumar@brillio.com</a:t>
            </a:r>
          </a:p>
          <a:p>
            <a:pPr>
              <a:lnSpc>
                <a:spcPts val="1600"/>
              </a:lnSpc>
            </a:pPr>
            <a:r>
              <a:rPr lang="en-US" sz="1100" b="1">
                <a:solidFill>
                  <a:srgbClr val="201646"/>
                </a:solidFill>
                <a:latin typeface="Arial"/>
                <a:ea typeface="+mj-ea"/>
                <a:cs typeface="Arial"/>
              </a:rPr>
              <a:t>Bangalore India</a:t>
            </a:r>
          </a:p>
          <a:p>
            <a:pPr>
              <a:lnSpc>
                <a:spcPts val="1600"/>
              </a:lnSpc>
              <a:spcBef>
                <a:spcPts val="0"/>
              </a:spcBef>
            </a:pPr>
            <a:endParaRPr lang="en-US" sz="1100" b="1">
              <a:solidFill>
                <a:srgbClr val="201646"/>
              </a:solidFill>
              <a:latin typeface="Arial"/>
              <a:ea typeface="+mj-ea"/>
              <a:cs typeface="Arial"/>
            </a:endParaRPr>
          </a:p>
          <a:p>
            <a:pPr>
              <a:lnSpc>
                <a:spcPts val="1600"/>
              </a:lnSpc>
            </a:pPr>
            <a:r>
              <a:rPr lang="en-US" sz="1100" b="1"/>
              <a:t>Industry Experience: </a:t>
            </a:r>
          </a:p>
          <a:p>
            <a:pPr>
              <a:lnSpc>
                <a:spcPts val="1600"/>
              </a:lnSpc>
            </a:pPr>
            <a:r>
              <a:rPr lang="en-US" sz="1100">
                <a:ea typeface="Calibri"/>
                <a:cs typeface="Calibri"/>
              </a:rPr>
              <a:t>Development, DevOps</a:t>
            </a:r>
          </a:p>
        </p:txBody>
      </p:sp>
      <p:sp>
        <p:nvSpPr>
          <p:cNvPr id="11" name="TextBox 13">
            <a:extLst>
              <a:ext uri="{FF2B5EF4-FFF2-40B4-BE49-F238E27FC236}">
                <a16:creationId xmlns:a16="http://schemas.microsoft.com/office/drawing/2014/main" id="{A48ECEA8-F3D2-9016-F79C-E5223CA43D8F}"/>
              </a:ext>
            </a:extLst>
          </p:cNvPr>
          <p:cNvSpPr txBox="1"/>
          <p:nvPr/>
        </p:nvSpPr>
        <p:spPr>
          <a:xfrm>
            <a:off x="524979" y="5406915"/>
            <a:ext cx="3290965" cy="60016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IN" sz="1100" b="1">
                <a:solidFill>
                  <a:srgbClr val="00B050"/>
                </a:solidFill>
              </a:rPr>
              <a:t>Recent Roles</a:t>
            </a:r>
            <a:endParaRPr kumimoji="0" lang="en-IN" sz="1100" b="0" i="0" u="none" strike="noStrike" kern="1200" cap="none" spc="0" normalizeH="0" baseline="0" noProof="0">
              <a:ln>
                <a:noFill/>
              </a:ln>
              <a:solidFill>
                <a:srgbClr val="00B050"/>
              </a:solidFill>
              <a:effectLst/>
              <a:uLnTx/>
              <a:uFillTx/>
              <a:ea typeface="+mn-ea"/>
              <a:cs typeface="+mn-cs"/>
            </a:endParaRPr>
          </a:p>
          <a:p>
            <a:pPr marL="171450" indent="-171450">
              <a:buFont typeface="Arial"/>
              <a:buChar char="•"/>
            </a:pPr>
            <a:r>
              <a:rPr lang="en-US" sz="1100">
                <a:solidFill>
                  <a:schemeClr val="bg2">
                    <a:lumMod val="10000"/>
                  </a:schemeClr>
                </a:solidFill>
                <a:cs typeface="Arial"/>
              </a:rPr>
              <a:t>Salesforce DevOps Lead</a:t>
            </a:r>
            <a:endParaRPr lang="en-US" sz="1100">
              <a:solidFill>
                <a:schemeClr val="bg2">
                  <a:lumMod val="10000"/>
                </a:schemeClr>
              </a:solidFill>
              <a:ea typeface="Calibri"/>
              <a:cs typeface="Arial"/>
            </a:endParaRPr>
          </a:p>
          <a:p>
            <a:pPr marL="171450" indent="-171450">
              <a:buFont typeface="Arial" panose="020B0604020202020204" pitchFamily="34" charset="0"/>
              <a:buChar char="•"/>
            </a:pPr>
            <a:r>
              <a:rPr lang="en-US" sz="1100">
                <a:solidFill>
                  <a:schemeClr val="bg2">
                    <a:lumMod val="10000"/>
                  </a:schemeClr>
                </a:solidFill>
                <a:cs typeface="Arial"/>
              </a:rPr>
              <a:t>Salesforce Developer</a:t>
            </a:r>
            <a:endParaRPr lang="en-US" sz="1100">
              <a:solidFill>
                <a:schemeClr val="bg2">
                  <a:lumMod val="10000"/>
                </a:schemeClr>
              </a:solidFill>
              <a:ea typeface="Calibri"/>
              <a:cs typeface="Arial"/>
            </a:endParaRPr>
          </a:p>
        </p:txBody>
      </p:sp>
      <p:sp>
        <p:nvSpPr>
          <p:cNvPr id="12" name="TextBox 18">
            <a:extLst>
              <a:ext uri="{FF2B5EF4-FFF2-40B4-BE49-F238E27FC236}">
                <a16:creationId xmlns:a16="http://schemas.microsoft.com/office/drawing/2014/main" id="{B4928B15-B488-564C-CEDC-E53E75ECE7D7}"/>
              </a:ext>
            </a:extLst>
          </p:cNvPr>
          <p:cNvSpPr txBox="1"/>
          <p:nvPr/>
        </p:nvSpPr>
        <p:spPr>
          <a:xfrm>
            <a:off x="545485" y="6030903"/>
            <a:ext cx="3049754" cy="73866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100" b="1">
                <a:solidFill>
                  <a:srgbClr val="00B050"/>
                </a:solidFill>
              </a:rPr>
              <a:t>Key Clients</a:t>
            </a:r>
            <a:r>
              <a:rPr lang="en-US" sz="1100">
                <a:ea typeface="Calibri"/>
                <a:cs typeface="Calibri"/>
              </a:rPr>
              <a:t>​</a:t>
            </a:r>
          </a:p>
          <a:p>
            <a:pPr marL="171450" indent="-171450">
              <a:buFont typeface="Arial,Sans-Serif"/>
              <a:buChar char="•"/>
            </a:pPr>
            <a:r>
              <a:rPr lang="en-US" sz="1000">
                <a:ea typeface="Calibri"/>
                <a:cs typeface="Calibri"/>
              </a:rPr>
              <a:t>Google</a:t>
            </a:r>
          </a:p>
          <a:p>
            <a:pPr marL="171450" indent="-171450">
              <a:buFont typeface="Arial,Sans-Serif"/>
              <a:buChar char="•"/>
            </a:pPr>
            <a:r>
              <a:rPr lang="en-US" sz="1000">
                <a:ea typeface="Calibri"/>
                <a:cs typeface="Calibri"/>
              </a:rPr>
              <a:t>IRhythm</a:t>
            </a:r>
            <a:endParaRPr lang="en-US"/>
          </a:p>
          <a:p>
            <a:pPr marL="171450" indent="-171450">
              <a:buFont typeface="Arial"/>
              <a:buChar char="•"/>
            </a:pPr>
            <a:endParaRPr lang="en-US" sz="1100">
              <a:ea typeface="Calibri"/>
              <a:cs typeface="Calibri"/>
            </a:endParaRPr>
          </a:p>
        </p:txBody>
      </p:sp>
      <p:pic>
        <p:nvPicPr>
          <p:cNvPr id="3074" name="Picture 2" descr="A person with a beard and mustache&#10;&#10;Description automatically generated">
            <a:extLst>
              <a:ext uri="{FF2B5EF4-FFF2-40B4-BE49-F238E27FC236}">
                <a16:creationId xmlns:a16="http://schemas.microsoft.com/office/drawing/2014/main" id="{04B7E93E-05E0-A1E0-5464-DBF7AE10C4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887" y="461029"/>
            <a:ext cx="1485458" cy="1460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8042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8E850D2-313F-9536-FB6C-F8EF70FB2CAA}"/>
              </a:ext>
            </a:extLst>
          </p:cNvPr>
          <p:cNvSpPr/>
          <p:nvPr/>
        </p:nvSpPr>
        <p:spPr>
          <a:xfrm>
            <a:off x="0" y="555462"/>
            <a:ext cx="3825595" cy="630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 name="Slide Number Placeholder 1">
            <a:extLst>
              <a:ext uri="{FF2B5EF4-FFF2-40B4-BE49-F238E27FC236}">
                <a16:creationId xmlns:a16="http://schemas.microsoft.com/office/drawing/2014/main" id="{C99F3EC0-C995-1BC7-7CBF-E1A837C75D88}"/>
              </a:ext>
            </a:extLst>
          </p:cNvPr>
          <p:cNvSpPr txBox="1">
            <a:spLocks/>
          </p:cNvSpPr>
          <p:nvPr/>
        </p:nvSpPr>
        <p:spPr>
          <a:xfrm>
            <a:off x="9856788" y="6212312"/>
            <a:ext cx="1969451" cy="259715"/>
          </a:xfrm>
          <a:prstGeom prst="rect">
            <a:avLst/>
          </a:prstGeom>
        </p:spPr>
        <p:txBody>
          <a:bodyPr vert="horz" lIns="0" tIns="0" rIns="0" bIns="0" rtlCol="0" anchor="b"/>
          <a:lstStyle>
            <a:defPPr>
              <a:defRPr lang="en-US"/>
            </a:defPPr>
            <a:lvl1pPr marL="0" algn="r" defTabSz="914400" rtl="0" eaLnBrk="1" latinLnBrk="0" hangingPunct="1">
              <a:defRPr lang="en-US" sz="1000" b="0" i="0" kern="1200" smtClean="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©2024 Brillio  |  </a:t>
            </a:r>
            <a:fld id="{F1FE5E21-FD07-B44E-90A3-0254BFCDB49A}" type="slidenum">
              <a:rPr smtClean="0"/>
              <a:pPr/>
              <a:t>9</a:t>
            </a:fld>
            <a:endParaRPr/>
          </a:p>
        </p:txBody>
      </p:sp>
      <p:sp>
        <p:nvSpPr>
          <p:cNvPr id="4" name="Title 12">
            <a:extLst>
              <a:ext uri="{FF2B5EF4-FFF2-40B4-BE49-F238E27FC236}">
                <a16:creationId xmlns:a16="http://schemas.microsoft.com/office/drawing/2014/main" id="{FE8DEAFF-9CDD-11AA-0343-4E484CC47790}"/>
              </a:ext>
            </a:extLst>
          </p:cNvPr>
          <p:cNvSpPr txBox="1">
            <a:spLocks/>
          </p:cNvSpPr>
          <p:nvPr/>
        </p:nvSpPr>
        <p:spPr>
          <a:xfrm>
            <a:off x="365760" y="124208"/>
            <a:ext cx="11460480" cy="413808"/>
          </a:xfrm>
          <a:prstGeom prst="rect">
            <a:avLst/>
          </a:prstGeom>
        </p:spPr>
        <p:txBody>
          <a:bodyPr lIns="91440" tIns="45720" rIns="91440" bIns="45720" anchor="t"/>
          <a:lstStyle>
            <a:lvl1pPr algn="l" defTabSz="914377" rtl="0" eaLnBrk="1" latinLnBrk="0" hangingPunct="1">
              <a:lnSpc>
                <a:spcPct val="90000"/>
              </a:lnSpc>
              <a:spcBef>
                <a:spcPct val="0"/>
              </a:spcBef>
              <a:buNone/>
              <a:defRPr sz="2800" b="1" i="0" kern="1200" baseline="0">
                <a:solidFill>
                  <a:schemeClr val="tx1"/>
                </a:solidFill>
                <a:latin typeface="Arial" panose="020B0604020202020204" pitchFamily="34" charset="0"/>
                <a:ea typeface="+mj-ea"/>
                <a:cs typeface="Arial" panose="020B0604020202020204" pitchFamily="34" charset="0"/>
              </a:defRPr>
            </a:lvl1pPr>
          </a:lstStyle>
          <a:p>
            <a:pPr marL="0" marR="0" lvl="0" indent="0" algn="l" defTabSz="914377"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a:ln>
                  <a:noFill/>
                </a:ln>
                <a:solidFill>
                  <a:srgbClr val="201646"/>
                </a:solidFill>
                <a:effectLst/>
                <a:uLnTx/>
                <a:uFillTx/>
                <a:latin typeface="Arial"/>
                <a:ea typeface="+mj-ea"/>
                <a:cs typeface="Arial"/>
              </a:rPr>
              <a:t>Sudipta Mohapatra, </a:t>
            </a:r>
            <a:r>
              <a:rPr lang="en-US" sz="2400">
                <a:solidFill>
                  <a:srgbClr val="201646"/>
                </a:solidFill>
                <a:latin typeface="Arial"/>
                <a:cs typeface="Arial"/>
              </a:rPr>
              <a:t>Senior Lead Quality Engineer</a:t>
            </a:r>
            <a:endParaRPr kumimoji="0" lang="en-US" sz="2400" b="1" i="0" u="none" strike="noStrike" kern="1200" cap="none" spc="0" normalizeH="0" baseline="0" noProof="0">
              <a:ln>
                <a:noFill/>
              </a:ln>
              <a:solidFill>
                <a:srgbClr val="00B050"/>
              </a:solidFill>
              <a:effectLst/>
              <a:uLnTx/>
              <a:uFillTx/>
              <a:latin typeface="Arial" panose="020B0604020202020204" pitchFamily="34" charset="0"/>
              <a:ea typeface="+mj-ea"/>
              <a:cs typeface="Arial" panose="020B0604020202020204" pitchFamily="34" charset="0"/>
            </a:endParaRPr>
          </a:p>
        </p:txBody>
      </p:sp>
      <p:sp>
        <p:nvSpPr>
          <p:cNvPr id="5" name="TextBox 4">
            <a:extLst>
              <a:ext uri="{FF2B5EF4-FFF2-40B4-BE49-F238E27FC236}">
                <a16:creationId xmlns:a16="http://schemas.microsoft.com/office/drawing/2014/main" id="{53639EC3-64CF-9CAD-B497-EF0A10FD6FD8}"/>
              </a:ext>
            </a:extLst>
          </p:cNvPr>
          <p:cNvSpPr txBox="1"/>
          <p:nvPr/>
        </p:nvSpPr>
        <p:spPr>
          <a:xfrm>
            <a:off x="322299" y="2287500"/>
            <a:ext cx="3360701" cy="33085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200" b="1" i="0" u="none" strike="noStrike" kern="1200" cap="none" spc="0" normalizeH="0" baseline="0" noProof="0">
              <a:ln>
                <a:noFill/>
              </a:ln>
              <a:solidFill>
                <a:srgbClr val="00B050"/>
              </a:solidFill>
              <a:effectLst/>
              <a:uLnTx/>
              <a:uFillTx/>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00B050"/>
                </a:solidFill>
                <a:effectLst/>
                <a:uLnTx/>
                <a:uFillTx/>
                <a:ea typeface="+mn-ea"/>
                <a:cs typeface="+mn-cs"/>
              </a:rPr>
              <a:t>Core Skill Sets</a:t>
            </a:r>
          </a:p>
          <a:p>
            <a:pPr marL="171450" indent="-171450">
              <a:buFont typeface="Arial" panose="020B0604020202020204" pitchFamily="34" charset="0"/>
              <a:buChar char="•"/>
              <a:defRPr/>
            </a:pPr>
            <a:r>
              <a:rPr lang="en-US" sz="1100"/>
              <a:t>Have hands on experience in Salesforce Sales Cloud, Order management system (Deck Commerce), </a:t>
            </a:r>
            <a:r>
              <a:rPr lang="en-US" sz="1100" err="1"/>
              <a:t>Kount</a:t>
            </a:r>
            <a:r>
              <a:rPr lang="en-US" sz="1100"/>
              <a:t>, Adyen,  </a:t>
            </a:r>
            <a:r>
              <a:rPr lang="en-US" sz="1100" err="1"/>
              <a:t>Emarsys</a:t>
            </a:r>
            <a:r>
              <a:rPr lang="en-US" sz="1100"/>
              <a:t>, Oracle/SF CPQ, Zuora Billing system.</a:t>
            </a:r>
            <a:endParaRPr lang="en-IN" sz="1100"/>
          </a:p>
          <a:p>
            <a:pPr marL="171450" indent="-171450">
              <a:buFont typeface="Arial" panose="020B0604020202020204" pitchFamily="34" charset="0"/>
              <a:buChar char="•"/>
              <a:defRPr/>
            </a:pPr>
            <a:r>
              <a:rPr lang="en-US" sz="1100"/>
              <a:t>Experience in working with Agile Methodology  </a:t>
            </a:r>
            <a:endParaRPr lang="en-IN" sz="1100"/>
          </a:p>
          <a:p>
            <a:pPr marL="171450" indent="-171450">
              <a:buFont typeface="Arial" panose="020B0604020202020204" pitchFamily="34" charset="0"/>
              <a:buChar char="•"/>
              <a:defRPr/>
            </a:pPr>
            <a:r>
              <a:rPr lang="en-US" sz="1100"/>
              <a:t>Good exposure on STLC with </a:t>
            </a:r>
            <a:r>
              <a:rPr lang="ru-RU" sz="1100"/>
              <a:t>extensive experience </a:t>
            </a:r>
            <a:r>
              <a:rPr lang="en-US" sz="1100"/>
              <a:t>o</a:t>
            </a:r>
            <a:r>
              <a:rPr lang="ru-RU" sz="1100"/>
              <a:t>n </a:t>
            </a:r>
            <a:r>
              <a:rPr lang="en-US" sz="1100"/>
              <a:t>Requirement analysis, Test planning, </a:t>
            </a:r>
            <a:r>
              <a:rPr lang="ru-RU" sz="1100"/>
              <a:t>Test Case </a:t>
            </a:r>
            <a:r>
              <a:rPr lang="en-US" sz="1100"/>
              <a:t>Authoring</a:t>
            </a:r>
            <a:r>
              <a:rPr lang="ru-RU" sz="1100"/>
              <a:t>, </a:t>
            </a:r>
            <a:r>
              <a:rPr lang="en-US" sz="1100"/>
              <a:t>Peer review of Test scenarios, </a:t>
            </a:r>
            <a:r>
              <a:rPr lang="ru-RU" sz="1100"/>
              <a:t>Test Case execution</a:t>
            </a:r>
            <a:r>
              <a:rPr lang="en-US" sz="1100"/>
              <a:t>, </a:t>
            </a:r>
            <a:r>
              <a:rPr lang="ru-RU" sz="1100"/>
              <a:t>Defect </a:t>
            </a:r>
            <a:r>
              <a:rPr lang="en-US" sz="1100"/>
              <a:t>Reporting</a:t>
            </a:r>
            <a:r>
              <a:rPr lang="ru-RU" sz="1100"/>
              <a:t>, </a:t>
            </a:r>
            <a:r>
              <a:rPr lang="en-US" sz="1100"/>
              <a:t>Tracking and defect triaging.</a:t>
            </a:r>
            <a:endParaRPr lang="en-IN" sz="1100"/>
          </a:p>
          <a:p>
            <a:pPr marL="171450" indent="-171450">
              <a:buFont typeface="Arial" panose="020B0604020202020204" pitchFamily="34" charset="0"/>
              <a:buChar char="•"/>
              <a:defRPr/>
            </a:pPr>
            <a:r>
              <a:rPr lang="en-US" sz="1100"/>
              <a:t>Have hands on experience in using POSTMAN, Swagger for REST API testing.</a:t>
            </a:r>
          </a:p>
          <a:p>
            <a:pPr marL="171450" indent="-171450">
              <a:buFont typeface="Arial" panose="020B0604020202020204" pitchFamily="34" charset="0"/>
              <a:buChar char="•"/>
              <a:defRPr/>
            </a:pPr>
            <a:r>
              <a:rPr lang="en-US" sz="1100"/>
              <a:t>Experience automation testing using Selenium </a:t>
            </a:r>
            <a:r>
              <a:rPr lang="en-US" sz="1100" err="1"/>
              <a:t>webdriver</a:t>
            </a:r>
            <a:r>
              <a:rPr lang="en-US" sz="1100"/>
              <a:t>, core java, TestNG, Cucumber- BDD</a:t>
            </a:r>
            <a:endParaRPr lang="en-IN" sz="1100"/>
          </a:p>
          <a:p>
            <a:pPr marL="171450" indent="-171450">
              <a:buFont typeface="Arial" panose="020B0604020202020204" pitchFamily="34" charset="0"/>
              <a:buChar char="•"/>
              <a:defRPr/>
            </a:pPr>
            <a:endParaRPr lang="en-US" sz="1100"/>
          </a:p>
          <a:p>
            <a:pPr marL="171450" indent="-171450">
              <a:buFont typeface="Arial" panose="020B0604020202020204" pitchFamily="34" charset="0"/>
              <a:buChar char="•"/>
              <a:defRPr/>
            </a:pPr>
            <a:endParaRPr lang="en-IN" sz="1100"/>
          </a:p>
          <a:p>
            <a:pPr marL="171450" lvl="0" indent="-171450">
              <a:buFont typeface="Arial" panose="020B0604020202020204" pitchFamily="34" charset="0"/>
              <a:buChar char="•"/>
              <a:defRPr/>
            </a:pPr>
            <a:endParaRPr kumimoji="0" lang="en-IN" sz="900" b="0" i="1" u="none" strike="noStrike" kern="1200" cap="none" spc="0" normalizeH="0" baseline="0" noProof="0">
              <a:ln>
                <a:noFill/>
              </a:ln>
              <a:solidFill>
                <a:prstClr val="black"/>
              </a:solidFill>
              <a:effectLst/>
              <a:highlight>
                <a:srgbClr val="FFFF00"/>
              </a:highlight>
              <a:uLnTx/>
              <a:uFillTx/>
              <a:ea typeface="+mn-ea"/>
              <a:cs typeface="+mn-cs"/>
            </a:endParaRPr>
          </a:p>
        </p:txBody>
      </p:sp>
      <p:sp>
        <p:nvSpPr>
          <p:cNvPr id="6" name="TextBox 5">
            <a:extLst>
              <a:ext uri="{FF2B5EF4-FFF2-40B4-BE49-F238E27FC236}">
                <a16:creationId xmlns:a16="http://schemas.microsoft.com/office/drawing/2014/main" id="{C344FE0E-9585-959F-8D51-770BA33D612A}"/>
              </a:ext>
            </a:extLst>
          </p:cNvPr>
          <p:cNvSpPr txBox="1"/>
          <p:nvPr/>
        </p:nvSpPr>
        <p:spPr>
          <a:xfrm>
            <a:off x="3851834" y="585626"/>
            <a:ext cx="7517782" cy="3447098"/>
          </a:xfrm>
          <a:prstGeom prst="rect">
            <a:avLst/>
          </a:prstGeom>
          <a:noFill/>
        </p:spPr>
        <p:txBody>
          <a:bodyPr wrap="square" lIns="91440" tIns="45720" rIns="91440" bIns="45720" rtlCol="0" anchor="t">
            <a:spAutoFit/>
          </a:bodyPr>
          <a:lstStyle/>
          <a:p>
            <a:r>
              <a:rPr lang="en-IN" sz="1100" b="1">
                <a:solidFill>
                  <a:srgbClr val="00B050"/>
                </a:solidFill>
              </a:rPr>
              <a:t>Professional Summary </a:t>
            </a:r>
            <a:endParaRPr lang="en-US" sz="1100" b="1">
              <a:solidFill>
                <a:srgbClr val="00B050"/>
              </a:solidFill>
            </a:endParaRPr>
          </a:p>
          <a:p>
            <a:pPr marL="171450" indent="-171450">
              <a:spcAft>
                <a:spcPts val="300"/>
              </a:spcAft>
              <a:buFont typeface="Arial" panose="020B0604020202020204" pitchFamily="34" charset="0"/>
              <a:buChar char="•"/>
            </a:pPr>
            <a:r>
              <a:rPr lang="en-IN" sz="1000"/>
              <a:t>Technology leader with over 10+ years of experience in Manual Testing &amp; 2 years into automation testing</a:t>
            </a:r>
          </a:p>
          <a:p>
            <a:pPr marL="171450" indent="-171450">
              <a:spcAft>
                <a:spcPts val="300"/>
              </a:spcAft>
              <a:buFont typeface="Arial" panose="020B0604020202020204" pitchFamily="34" charset="0"/>
              <a:buChar char="•"/>
            </a:pPr>
            <a:r>
              <a:rPr lang="en-US" sz="1000"/>
              <a:t>Expertise spanning across diverse industry domains, including Logistics, E-Commerce, Restaurant management , Health Insurance, Enterprise Finance systems, manufacturing etc.</a:t>
            </a:r>
          </a:p>
          <a:p>
            <a:pPr marL="171450" indent="-171450">
              <a:spcAft>
                <a:spcPts val="300"/>
              </a:spcAft>
              <a:buFont typeface="Arial" panose="020B0604020202020204" pitchFamily="34" charset="0"/>
              <a:buChar char="•"/>
            </a:pPr>
            <a:r>
              <a:rPr lang="en-US" sz="1000"/>
              <a:t>Having manual testing experience of 1 year in Salesforce Sales cloud, CPQ, NetSuite.</a:t>
            </a:r>
          </a:p>
          <a:p>
            <a:pPr marL="171450" indent="-171450">
              <a:spcAft>
                <a:spcPts val="300"/>
              </a:spcAft>
              <a:buFont typeface="Arial" panose="020B0604020202020204" pitchFamily="34" charset="0"/>
              <a:buChar char="•"/>
            </a:pPr>
            <a:r>
              <a:rPr lang="en-US" sz="1000"/>
              <a:t>Having automation testing experience in selenium web driver, core java, cucumber – BDD framework, Page Object model, TestNG</a:t>
            </a:r>
          </a:p>
          <a:p>
            <a:pPr marL="171450" indent="-171450">
              <a:spcAft>
                <a:spcPts val="300"/>
              </a:spcAft>
              <a:buFont typeface="Arial" panose="020B0604020202020204" pitchFamily="34" charset="0"/>
              <a:buChar char="•"/>
            </a:pPr>
            <a:r>
              <a:rPr lang="en-US" sz="1000"/>
              <a:t>Spearheaded the development of Test Strategy and test plans reducing system errors by 25%</a:t>
            </a:r>
          </a:p>
          <a:p>
            <a:pPr marL="171450" indent="-171450">
              <a:spcAft>
                <a:spcPts val="300"/>
              </a:spcAft>
              <a:buFont typeface="Arial" panose="020B0604020202020204" pitchFamily="34" charset="0"/>
              <a:buChar char="•"/>
            </a:pPr>
            <a:r>
              <a:rPr lang="en-US" sz="1000"/>
              <a:t>Skillfully performed manual and automation testing leading to detection of 100+ software glitches.</a:t>
            </a:r>
          </a:p>
          <a:p>
            <a:pPr marL="171450" indent="-171450">
              <a:spcAft>
                <a:spcPts val="300"/>
              </a:spcAft>
              <a:buFont typeface="Arial" panose="020B0604020202020204" pitchFamily="34" charset="0"/>
              <a:buChar char="•"/>
            </a:pPr>
            <a:r>
              <a:rPr lang="en-US" sz="1000"/>
              <a:t>Lead a team of 5 QA engineers to achieve 95 % positive outcome in software tests.</a:t>
            </a:r>
          </a:p>
          <a:p>
            <a:pPr marL="171450" indent="-171450">
              <a:spcAft>
                <a:spcPts val="300"/>
              </a:spcAft>
              <a:buFont typeface="Arial" panose="020B0604020202020204" pitchFamily="34" charset="0"/>
              <a:buChar char="•"/>
            </a:pPr>
            <a:endParaRPr lang="en-US" sz="1100"/>
          </a:p>
          <a:p>
            <a:pPr lvl="1"/>
            <a:endParaRPr lang="en-US" sz="1200">
              <a:latin typeface="Arial" panose="020B0604020202020204" pitchFamily="34" charset="0"/>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US" sz="1200" b="0" i="0" u="none" strike="noStrike">
              <a:effectLst/>
              <a:latin typeface="Arial" panose="020B0604020202020204" pitchFamily="34" charset="0"/>
            </a:endParaRPr>
          </a:p>
          <a:p>
            <a:pPr marL="628650" lvl="1" indent="-171450">
              <a:buFont typeface="Arial" panose="020B0604020202020204" pitchFamily="34" charset="0"/>
              <a:buChar char="•"/>
            </a:pPr>
            <a:endParaRPr lang="en-IN" sz="1200"/>
          </a:p>
          <a:p>
            <a:pPr marL="628650" lvl="1" indent="-171450">
              <a:buFont typeface="Arial" panose="020B0604020202020204" pitchFamily="34" charset="0"/>
              <a:buChar char="•"/>
            </a:pPr>
            <a:endParaRPr lang="en-IN" sz="1200"/>
          </a:p>
          <a:p>
            <a:pPr marL="628650" lvl="1" indent="-171450">
              <a:buFont typeface="Arial" panose="020B0604020202020204" pitchFamily="34" charset="0"/>
              <a:buChar char="•"/>
            </a:pPr>
            <a:endParaRPr lang="en-IN" sz="1200"/>
          </a:p>
        </p:txBody>
      </p:sp>
      <p:sp>
        <p:nvSpPr>
          <p:cNvPr id="7" name="TextBox 6">
            <a:extLst>
              <a:ext uri="{FF2B5EF4-FFF2-40B4-BE49-F238E27FC236}">
                <a16:creationId xmlns:a16="http://schemas.microsoft.com/office/drawing/2014/main" id="{5590372E-2F6E-79DF-1ABB-87EF4E7FE07C}"/>
              </a:ext>
            </a:extLst>
          </p:cNvPr>
          <p:cNvSpPr txBox="1"/>
          <p:nvPr/>
        </p:nvSpPr>
        <p:spPr>
          <a:xfrm>
            <a:off x="3823589" y="2628897"/>
            <a:ext cx="7544631" cy="5632311"/>
          </a:xfrm>
          <a:prstGeom prst="rect">
            <a:avLst/>
          </a:prstGeom>
          <a:noFill/>
        </p:spPr>
        <p:txBody>
          <a:bodyPr wrap="square" lIns="91440" tIns="45720" rIns="91440" bIns="45720" rtlCol="0" anchor="t">
            <a:spAutoFit/>
          </a:bodyPr>
          <a:lstStyle/>
          <a:p>
            <a:r>
              <a:rPr lang="en-IN" sz="1100" b="1">
                <a:solidFill>
                  <a:srgbClr val="00B050"/>
                </a:solidFill>
              </a:rPr>
              <a:t>Project Experience</a:t>
            </a:r>
          </a:p>
          <a:p>
            <a:pPr eaLnBrk="0" fontAlgn="base" hangingPunct="0">
              <a:spcBef>
                <a:spcPts val="600"/>
              </a:spcBef>
              <a:spcAft>
                <a:spcPct val="0"/>
              </a:spcAft>
            </a:pPr>
            <a:r>
              <a:rPr lang="en-US" sz="1200" b="1"/>
              <a:t>Toast :</a:t>
            </a:r>
            <a:r>
              <a:rPr lang="en-US" sz="1800" b="1">
                <a:solidFill>
                  <a:srgbClr val="000000"/>
                </a:solidFill>
                <a:effectLst/>
                <a:latin typeface="Times New Roman" panose="02020603050405020304" pitchFamily="18" charset="0"/>
                <a:ea typeface="Times New Roman" panose="02020603050405020304" pitchFamily="18" charset="0"/>
              </a:rPr>
              <a:t> </a:t>
            </a:r>
            <a:r>
              <a:rPr lang="en-US" sz="1200" b="1"/>
              <a:t>RBAM</a:t>
            </a:r>
            <a:r>
              <a:rPr lang="en-IN" sz="1200" b="1"/>
              <a:t> (Role Based Access Management) and SKU</a:t>
            </a:r>
            <a:endParaRPr lang="en-US" sz="1200" b="1"/>
          </a:p>
          <a:p>
            <a:pPr algn="l" fontAlgn="base" latinLnBrk="0"/>
            <a:r>
              <a:rPr lang="en-IN" sz="1000"/>
              <a:t>This project involves manual testing of the different products that Toast has to offer along with Salesforce production support involving users, profiles, permission sets, validation rules, queues etc.</a:t>
            </a:r>
          </a:p>
          <a:p>
            <a:pPr algn="l" fontAlgn="base" latinLnBrk="0"/>
            <a:endParaRPr lang="en-IN" sz="1000"/>
          </a:p>
          <a:p>
            <a:pPr marL="342900" lvl="0" indent="-342900" algn="just" latinLnBrk="1">
              <a:buFont typeface="Arial" panose="020B0604020202020204" pitchFamily="34" charset="0"/>
              <a:buChar char="•"/>
              <a:tabLst>
                <a:tab pos="269875" algn="l"/>
              </a:tabLst>
            </a:pPr>
            <a:r>
              <a:rPr lang="en-US" sz="1000"/>
              <a:t>Review User stories </a:t>
            </a:r>
            <a:endParaRPr lang="en-IN" sz="1000"/>
          </a:p>
          <a:p>
            <a:pPr marL="342900" lvl="0" indent="-342900" algn="just" latinLnBrk="1">
              <a:buFont typeface="Arial" panose="020B0604020202020204" pitchFamily="34" charset="0"/>
              <a:buChar char="•"/>
              <a:tabLst>
                <a:tab pos="269875" algn="l"/>
              </a:tabLst>
            </a:pPr>
            <a:r>
              <a:rPr lang="en-US" sz="1000"/>
              <a:t>Creating Test cases, Test execution for manual testing in Test Rail </a:t>
            </a:r>
            <a:endParaRPr lang="en-IN" sz="1000"/>
          </a:p>
          <a:p>
            <a:pPr marL="342900" lvl="0" indent="-342900" algn="just" latinLnBrk="1">
              <a:buFont typeface="Arial" panose="020B0604020202020204" pitchFamily="34" charset="0"/>
              <a:buChar char="•"/>
              <a:tabLst>
                <a:tab pos="269875" algn="l"/>
              </a:tabLst>
            </a:pPr>
            <a:r>
              <a:rPr lang="en-US" sz="1000"/>
              <a:t>Defect reporting using JIRA </a:t>
            </a:r>
            <a:endParaRPr lang="en-IN" sz="1000"/>
          </a:p>
          <a:p>
            <a:pPr marL="342900" lvl="0" indent="-342900" algn="just" latinLnBrk="1">
              <a:buFont typeface="Arial" panose="020B0604020202020204" pitchFamily="34" charset="0"/>
              <a:buChar char="•"/>
              <a:tabLst>
                <a:tab pos="269875" algn="l"/>
              </a:tabLst>
            </a:pPr>
            <a:r>
              <a:rPr lang="en-US" sz="1000"/>
              <a:t>Attending daily stand-up calls and giving updates to stakeholders </a:t>
            </a:r>
            <a:endParaRPr lang="en-IN" sz="1000"/>
          </a:p>
          <a:p>
            <a:pPr marL="342900" lvl="0" indent="-342900" algn="just" latinLnBrk="1">
              <a:buFont typeface="Arial" panose="020B0604020202020204" pitchFamily="34" charset="0"/>
              <a:buChar char="•"/>
              <a:tabLst>
                <a:tab pos="269875" algn="l"/>
              </a:tabLst>
            </a:pPr>
            <a:r>
              <a:rPr lang="en-US" sz="1000"/>
              <a:t>Being a part of backlog grooming sessions, sprint planning, retrospective meetings etc.</a:t>
            </a:r>
            <a:endParaRPr lang="en-IN" sz="1000"/>
          </a:p>
          <a:p>
            <a:pPr marL="285750" indent="-285750" eaLnBrk="0" fontAlgn="base" hangingPunct="0">
              <a:spcBef>
                <a:spcPts val="600"/>
              </a:spcBef>
              <a:spcAft>
                <a:spcPct val="0"/>
              </a:spcAft>
              <a:buFont typeface="Arial" panose="020B0604020202020204" pitchFamily="34" charset="0"/>
              <a:buChar char="•"/>
            </a:pPr>
            <a:endParaRPr lang="en-US" sz="1100"/>
          </a:p>
          <a:p>
            <a:pPr eaLnBrk="0" fontAlgn="base" hangingPunct="0">
              <a:spcBef>
                <a:spcPts val="600"/>
              </a:spcBef>
              <a:spcAft>
                <a:spcPct val="0"/>
              </a:spcAft>
            </a:pPr>
            <a:r>
              <a:rPr lang="en-US" sz="1200" b="1"/>
              <a:t>Move Inc. : Listing Promotion (realtor.com)</a:t>
            </a:r>
          </a:p>
          <a:p>
            <a:pPr eaLnBrk="0" fontAlgn="base" hangingPunct="0">
              <a:spcBef>
                <a:spcPts val="600"/>
              </a:spcBef>
              <a:spcAft>
                <a:spcPct val="0"/>
              </a:spcAft>
            </a:pPr>
            <a:r>
              <a:rPr lang="en-US" sz="1000"/>
              <a:t>This project is all about creating products for the customers (brokers/Agents) that will enable them to promote their property on the realtor website for a certain number of days. Testing includes system testing and end to end testing starting from the dashboard in the website to its integration with Salesforce, Oracle CPQ, Tax processing systems like Vertex, Billing systems like Zuora, payment systems etc.</a:t>
            </a:r>
          </a:p>
          <a:p>
            <a:pPr marL="285750" indent="-285750" eaLnBrk="0" fontAlgn="base" hangingPunct="0">
              <a:spcBef>
                <a:spcPts val="600"/>
              </a:spcBef>
              <a:spcAft>
                <a:spcPct val="0"/>
              </a:spcAft>
              <a:buFont typeface="Arial" panose="020B0604020202020204" pitchFamily="34" charset="0"/>
              <a:buChar char="•"/>
            </a:pPr>
            <a:r>
              <a:rPr lang="en-US" sz="1000"/>
              <a:t>Review requirement documents, Epics, User stories, BRD, </a:t>
            </a:r>
            <a:r>
              <a:rPr lang="en-US" sz="1000" err="1"/>
              <a:t>figma</a:t>
            </a:r>
            <a:r>
              <a:rPr lang="en-US" sz="1000"/>
              <a:t> images </a:t>
            </a:r>
            <a:r>
              <a:rPr lang="en-US" sz="1000" err="1"/>
              <a:t>etc</a:t>
            </a:r>
            <a:endParaRPr lang="en-US" sz="1000"/>
          </a:p>
          <a:p>
            <a:pPr marL="285750" indent="-285750" eaLnBrk="0" fontAlgn="base" hangingPunct="0">
              <a:spcBef>
                <a:spcPts val="600"/>
              </a:spcBef>
              <a:spcAft>
                <a:spcPct val="0"/>
              </a:spcAft>
              <a:buFont typeface="Arial" panose="020B0604020202020204" pitchFamily="34" charset="0"/>
              <a:buChar char="•"/>
            </a:pPr>
            <a:r>
              <a:rPr lang="en-US" sz="1000"/>
              <a:t>Creating Test cases, Test set, Test plan, Test execution for manual testing (web, mobile)</a:t>
            </a:r>
          </a:p>
          <a:p>
            <a:pPr marL="285750" indent="-285750" eaLnBrk="0" fontAlgn="base" hangingPunct="0">
              <a:spcBef>
                <a:spcPts val="600"/>
              </a:spcBef>
              <a:spcAft>
                <a:spcPct val="0"/>
              </a:spcAft>
              <a:buFont typeface="Arial" panose="020B0604020202020204" pitchFamily="34" charset="0"/>
              <a:buChar char="•"/>
            </a:pPr>
            <a:r>
              <a:rPr lang="en-US" sz="1000"/>
              <a:t>Executing manual test scenarios in salesforce, oracle CPQ, licensing systems, inventory systems, billing systems, tax calculation systems, payment gateways etc.</a:t>
            </a:r>
          </a:p>
          <a:p>
            <a:pPr marL="285750" indent="-285750" eaLnBrk="0" fontAlgn="base" hangingPunct="0">
              <a:spcBef>
                <a:spcPts val="600"/>
              </a:spcBef>
              <a:spcAft>
                <a:spcPct val="0"/>
              </a:spcAft>
              <a:buFont typeface="Arial" panose="020B0604020202020204" pitchFamily="34" charset="0"/>
              <a:buChar char="•"/>
            </a:pPr>
            <a:r>
              <a:rPr lang="en-US" sz="1000"/>
              <a:t>Defect reporting using JIRA</a:t>
            </a:r>
          </a:p>
          <a:p>
            <a:pPr marL="285750" indent="-285750" eaLnBrk="0" fontAlgn="base" hangingPunct="0">
              <a:spcBef>
                <a:spcPts val="600"/>
              </a:spcBef>
              <a:spcAft>
                <a:spcPct val="0"/>
              </a:spcAft>
              <a:buFont typeface="Arial" panose="020B0604020202020204" pitchFamily="34" charset="0"/>
              <a:buChar char="•"/>
            </a:pPr>
            <a:r>
              <a:rPr lang="en-US" sz="1000"/>
              <a:t>Being a part of daily stand up calls, backlog grooming sessions, sprint planning, retrospective meetings etc.</a:t>
            </a:r>
            <a:endParaRPr lang="en-IN" sz="1000"/>
          </a:p>
          <a:p>
            <a:pPr marL="285750" indent="-285750" eaLnBrk="0" fontAlgn="base" hangingPunct="0">
              <a:spcBef>
                <a:spcPts val="600"/>
              </a:spcBef>
              <a:spcAft>
                <a:spcPct val="0"/>
              </a:spcAft>
              <a:buFont typeface="Arial" panose="020B0604020202020204" pitchFamily="34" charset="0"/>
              <a:buChar char="•"/>
            </a:pPr>
            <a:endParaRPr lang="en-US" sz="1100"/>
          </a:p>
          <a:p>
            <a:pPr marL="285750" indent="-285750" eaLnBrk="0" fontAlgn="base" hangingPunct="0">
              <a:spcBef>
                <a:spcPts val="600"/>
              </a:spcBef>
              <a:spcAft>
                <a:spcPct val="0"/>
              </a:spcAft>
              <a:buFont typeface="Arial" panose="020B0604020202020204" pitchFamily="34" charset="0"/>
              <a:buChar char="•"/>
            </a:pPr>
            <a:endParaRPr lang="en-IN" sz="1100"/>
          </a:p>
          <a:p>
            <a:pPr marL="285750" indent="-285750" eaLnBrk="0" fontAlgn="base" hangingPunct="0">
              <a:spcBef>
                <a:spcPts val="600"/>
              </a:spcBef>
              <a:spcAft>
                <a:spcPct val="0"/>
              </a:spcAft>
              <a:buFont typeface="Arial" panose="020B0604020202020204" pitchFamily="34" charset="0"/>
              <a:buChar char="•"/>
            </a:pPr>
            <a:endParaRPr lang="en-IN" sz="1100"/>
          </a:p>
          <a:p>
            <a:pPr marL="285750" indent="-285750" eaLnBrk="0" fontAlgn="base" hangingPunct="0">
              <a:spcBef>
                <a:spcPts val="600"/>
              </a:spcBef>
              <a:spcAft>
                <a:spcPct val="0"/>
              </a:spcAft>
              <a:buFont typeface="Arial" panose="020B0604020202020204" pitchFamily="34" charset="0"/>
              <a:buChar char="•"/>
            </a:pPr>
            <a:endParaRPr lang="en-IN" sz="1100"/>
          </a:p>
          <a:p>
            <a:pPr marL="285750" indent="-285750" eaLnBrk="0" fontAlgn="base" hangingPunct="0">
              <a:spcBef>
                <a:spcPts val="600"/>
              </a:spcBef>
              <a:spcAft>
                <a:spcPct val="0"/>
              </a:spcAft>
              <a:buFont typeface="Arial" panose="020B0604020202020204" pitchFamily="34" charset="0"/>
              <a:buChar char="•"/>
            </a:pPr>
            <a:endParaRPr lang="en-IN" sz="1100"/>
          </a:p>
          <a:p>
            <a:pPr marL="285750" indent="-285750" eaLnBrk="0" fontAlgn="base" hangingPunct="0">
              <a:spcBef>
                <a:spcPts val="600"/>
              </a:spcBef>
              <a:spcAft>
                <a:spcPct val="0"/>
              </a:spcAft>
              <a:buFont typeface="Arial" panose="020B0604020202020204" pitchFamily="34" charset="0"/>
              <a:buChar char="•"/>
            </a:pPr>
            <a:endParaRPr lang="en-US" sz="1100"/>
          </a:p>
        </p:txBody>
      </p:sp>
      <p:sp>
        <p:nvSpPr>
          <p:cNvPr id="8" name="TextBox 7">
            <a:extLst>
              <a:ext uri="{FF2B5EF4-FFF2-40B4-BE49-F238E27FC236}">
                <a16:creationId xmlns:a16="http://schemas.microsoft.com/office/drawing/2014/main" id="{0D0C8F9F-895F-825F-66AA-EBBA7EC4AC31}"/>
              </a:ext>
            </a:extLst>
          </p:cNvPr>
          <p:cNvSpPr txBox="1"/>
          <p:nvPr/>
        </p:nvSpPr>
        <p:spPr>
          <a:xfrm>
            <a:off x="324406" y="4240646"/>
            <a:ext cx="3429585" cy="1446550"/>
          </a:xfrm>
          <a:prstGeom prst="rect">
            <a:avLst/>
          </a:prstGeom>
          <a:noFill/>
        </p:spPr>
        <p:txBody>
          <a:bodyPr wrap="square" lIns="91440" tIns="45720" rIns="91440" bIns="45720" rtlCol="0" anchor="t">
            <a:spAutoFit/>
          </a:bodyPr>
          <a:lstStyle/>
          <a:p>
            <a:pPr>
              <a:defRPr/>
            </a:pPr>
            <a:endParaRPr lang="en-IN" sz="1100" b="1">
              <a:solidFill>
                <a:srgbClr val="00B050"/>
              </a:solidFill>
            </a:endParaRPr>
          </a:p>
          <a:p>
            <a:pPr>
              <a:defRPr/>
            </a:pPr>
            <a:endParaRPr lang="en-IN" sz="1100" b="1">
              <a:solidFill>
                <a:srgbClr val="00B050"/>
              </a:solidFill>
            </a:endParaRPr>
          </a:p>
          <a:p>
            <a:pPr>
              <a:defRPr/>
            </a:pPr>
            <a:endParaRPr lang="en-IN" sz="1100" b="1">
              <a:solidFill>
                <a:srgbClr val="00B050"/>
              </a:solidFill>
            </a:endParaRPr>
          </a:p>
          <a:p>
            <a:pPr>
              <a:defRPr/>
            </a:pPr>
            <a:endParaRPr lang="en-IN" sz="1100" b="1">
              <a:solidFill>
                <a:srgbClr val="00B050"/>
              </a:solidFill>
            </a:endParaRPr>
          </a:p>
          <a:p>
            <a:pPr>
              <a:defRPr/>
            </a:pPr>
            <a:endParaRPr lang="en-IN" sz="1100" b="1">
              <a:solidFill>
                <a:srgbClr val="00B050"/>
              </a:solidFill>
            </a:endParaRPr>
          </a:p>
          <a:p>
            <a:pPr>
              <a:defRPr/>
            </a:pPr>
            <a:r>
              <a:rPr lang="en-IN" sz="1100" b="1">
                <a:solidFill>
                  <a:srgbClr val="00B050"/>
                </a:solidFill>
              </a:rPr>
              <a:t>Certifications</a:t>
            </a:r>
          </a:p>
          <a:p>
            <a:pPr lvl="0" indent="-285750">
              <a:buFont typeface="Arial" panose="020B0604020202020204" pitchFamily="34" charset="0"/>
              <a:buChar char="•"/>
              <a:defRPr/>
            </a:pPr>
            <a:r>
              <a:rPr lang="en-IN" sz="1100">
                <a:solidFill>
                  <a:srgbClr val="000000"/>
                </a:solidFill>
              </a:rPr>
              <a:t>Salesforce Certified Admin</a:t>
            </a:r>
            <a:endParaRPr lang="en-IN" sz="1100" i="1">
              <a:solidFill>
                <a:prstClr val="black"/>
              </a:solidFill>
            </a:endParaRPr>
          </a:p>
          <a:p>
            <a:pPr marL="285750" lvl="0" indent="-285750">
              <a:buFont typeface="Arial" panose="020B0604020202020204" pitchFamily="34" charset="0"/>
              <a:buChar char="•"/>
              <a:defRPr/>
            </a:pPr>
            <a:endParaRPr lang="en-IN" sz="1100" i="1">
              <a:solidFill>
                <a:prstClr val="black"/>
              </a:solidFill>
            </a:endParaRPr>
          </a:p>
        </p:txBody>
      </p:sp>
      <p:cxnSp>
        <p:nvCxnSpPr>
          <p:cNvPr id="9" name="Straight Connector 8">
            <a:extLst>
              <a:ext uri="{FF2B5EF4-FFF2-40B4-BE49-F238E27FC236}">
                <a16:creationId xmlns:a16="http://schemas.microsoft.com/office/drawing/2014/main" id="{DC6E6E2D-B0F4-83B4-36F7-EF545D5D75DC}"/>
              </a:ext>
            </a:extLst>
          </p:cNvPr>
          <p:cNvCxnSpPr/>
          <p:nvPr/>
        </p:nvCxnSpPr>
        <p:spPr>
          <a:xfrm>
            <a:off x="3823589" y="585626"/>
            <a:ext cx="0" cy="5764427"/>
          </a:xfrm>
          <a:prstGeom prst="line">
            <a:avLst/>
          </a:prstGeom>
          <a:ln w="952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0" name="TextBox 9">
            <a:extLst>
              <a:ext uri="{FF2B5EF4-FFF2-40B4-BE49-F238E27FC236}">
                <a16:creationId xmlns:a16="http://schemas.microsoft.com/office/drawing/2014/main" id="{D976CE31-27F7-88D8-C69D-EC9EB90F4C04}"/>
              </a:ext>
            </a:extLst>
          </p:cNvPr>
          <p:cNvSpPr txBox="1"/>
          <p:nvPr/>
        </p:nvSpPr>
        <p:spPr>
          <a:xfrm>
            <a:off x="1577082" y="1093151"/>
            <a:ext cx="2218263" cy="1514582"/>
          </a:xfrm>
          <a:prstGeom prst="rect">
            <a:avLst/>
          </a:prstGeom>
          <a:noFill/>
        </p:spPr>
        <p:txBody>
          <a:bodyPr wrap="square" rtlCol="0">
            <a:spAutoFit/>
          </a:bodyPr>
          <a:lstStyle/>
          <a:p>
            <a:pPr>
              <a:lnSpc>
                <a:spcPts val="1600"/>
              </a:lnSpc>
              <a:spcBef>
                <a:spcPts val="0"/>
              </a:spcBef>
            </a:pPr>
            <a:r>
              <a:rPr lang="en-US" sz="1100" b="1"/>
              <a:t>Sudipta.mohapatra@brillio.com</a:t>
            </a:r>
          </a:p>
          <a:p>
            <a:pPr>
              <a:lnSpc>
                <a:spcPts val="1600"/>
              </a:lnSpc>
              <a:spcBef>
                <a:spcPts val="0"/>
              </a:spcBef>
            </a:pPr>
            <a:r>
              <a:rPr lang="en-US" sz="1100" b="1"/>
              <a:t>Bangalore, India</a:t>
            </a:r>
          </a:p>
          <a:p>
            <a:pPr>
              <a:lnSpc>
                <a:spcPts val="1600"/>
              </a:lnSpc>
              <a:spcBef>
                <a:spcPts val="0"/>
              </a:spcBef>
            </a:pPr>
            <a:endParaRPr lang="en-US" sz="1100" b="1">
              <a:solidFill>
                <a:srgbClr val="201646"/>
              </a:solidFill>
              <a:latin typeface="Arial"/>
              <a:ea typeface="+mj-ea"/>
              <a:cs typeface="Arial"/>
            </a:endParaRPr>
          </a:p>
          <a:p>
            <a:pPr>
              <a:lnSpc>
                <a:spcPts val="1600"/>
              </a:lnSpc>
            </a:pPr>
            <a:r>
              <a:rPr lang="en-US" sz="1100" b="1"/>
              <a:t>Industry Experience: </a:t>
            </a:r>
          </a:p>
          <a:p>
            <a:pPr>
              <a:lnSpc>
                <a:spcPts val="1600"/>
              </a:lnSpc>
            </a:pPr>
            <a:r>
              <a:rPr lang="en-US" sz="1100"/>
              <a:t>Logistics, E-Commerce, Restaurant management, Real Estate, Health Insurance</a:t>
            </a:r>
          </a:p>
        </p:txBody>
      </p:sp>
      <p:sp>
        <p:nvSpPr>
          <p:cNvPr id="11" name="TextBox 10">
            <a:extLst>
              <a:ext uri="{FF2B5EF4-FFF2-40B4-BE49-F238E27FC236}">
                <a16:creationId xmlns:a16="http://schemas.microsoft.com/office/drawing/2014/main" id="{12628E8C-5E81-283B-236A-63A0D3417784}"/>
              </a:ext>
            </a:extLst>
          </p:cNvPr>
          <p:cNvSpPr txBox="1"/>
          <p:nvPr/>
        </p:nvSpPr>
        <p:spPr>
          <a:xfrm>
            <a:off x="322298" y="5185695"/>
            <a:ext cx="3317240" cy="769441"/>
          </a:xfrm>
          <a:prstGeom prst="rect">
            <a:avLst/>
          </a:prstGeom>
          <a:noFill/>
        </p:spPr>
        <p:txBody>
          <a:bodyPr wrap="square" rtlCol="0">
            <a:spAutoFit/>
          </a:bodyPr>
          <a:lstStyle/>
          <a:p>
            <a:pPr>
              <a:defRPr/>
            </a:pPr>
            <a:endParaRPr lang="en-IN" sz="1100" b="1">
              <a:solidFill>
                <a:srgbClr val="00B050"/>
              </a:solidFill>
            </a:endParaRPr>
          </a:p>
          <a:p>
            <a:pPr>
              <a:defRPr/>
            </a:pPr>
            <a:endParaRPr lang="en-IN" sz="1100" b="1">
              <a:solidFill>
                <a:srgbClr val="00B050"/>
              </a:solidFill>
            </a:endParaRPr>
          </a:p>
          <a:p>
            <a:pPr>
              <a:defRPr/>
            </a:pPr>
            <a:r>
              <a:rPr lang="en-IN" sz="1100" b="1">
                <a:solidFill>
                  <a:srgbClr val="00B050"/>
                </a:solidFill>
              </a:rPr>
              <a:t>Recent Roles</a:t>
            </a:r>
            <a:endParaRPr kumimoji="0" lang="en-IN" sz="1100" b="0" i="0" u="none" strike="noStrike" kern="1200" cap="none" spc="0" normalizeH="0" baseline="0" noProof="0">
              <a:ln>
                <a:noFill/>
              </a:ln>
              <a:solidFill>
                <a:srgbClr val="00B050"/>
              </a:solidFill>
              <a:effectLst/>
              <a:uLnTx/>
              <a:uFillTx/>
              <a:ea typeface="+mn-ea"/>
              <a:cs typeface="+mn-cs"/>
            </a:endParaRPr>
          </a:p>
          <a:p>
            <a:pPr marL="119063" indent="-119063">
              <a:buFont typeface="Arial" panose="020B0604020202020204" pitchFamily="34" charset="0"/>
              <a:buChar char="•"/>
            </a:pPr>
            <a:r>
              <a:rPr lang="en-US" sz="1100">
                <a:solidFill>
                  <a:schemeClr val="bg2">
                    <a:lumMod val="10000"/>
                  </a:schemeClr>
                </a:solidFill>
                <a:cs typeface="Arial" panose="020B0604020202020204" pitchFamily="34" charset="0"/>
              </a:rPr>
              <a:t>Senior Lead QE Engineer</a:t>
            </a:r>
          </a:p>
        </p:txBody>
      </p:sp>
      <p:sp>
        <p:nvSpPr>
          <p:cNvPr id="12" name="TextBox 11">
            <a:extLst>
              <a:ext uri="{FF2B5EF4-FFF2-40B4-BE49-F238E27FC236}">
                <a16:creationId xmlns:a16="http://schemas.microsoft.com/office/drawing/2014/main" id="{C572F877-45AF-E79F-A291-43F841EDD100}"/>
              </a:ext>
            </a:extLst>
          </p:cNvPr>
          <p:cNvSpPr txBox="1"/>
          <p:nvPr/>
        </p:nvSpPr>
        <p:spPr>
          <a:xfrm>
            <a:off x="322298" y="5949330"/>
            <a:ext cx="7544633" cy="430887"/>
          </a:xfrm>
          <a:prstGeom prst="rect">
            <a:avLst/>
          </a:prstGeom>
          <a:noFill/>
        </p:spPr>
        <p:txBody>
          <a:bodyPr wrap="square" rtlCol="0">
            <a:spAutoFit/>
          </a:bodyPr>
          <a:lstStyle/>
          <a:p>
            <a:r>
              <a:rPr lang="en-IN" sz="1100" b="1">
                <a:solidFill>
                  <a:srgbClr val="00B050"/>
                </a:solidFill>
              </a:rPr>
              <a:t>Key Clients</a:t>
            </a:r>
          </a:p>
          <a:p>
            <a:pPr marL="171450" indent="-171450">
              <a:buFont typeface="Arial" panose="020B0604020202020204" pitchFamily="34" charset="0"/>
              <a:buChar char="•"/>
            </a:pPr>
            <a:endParaRPr lang="en-US" sz="1100">
              <a:ea typeface="Calibri" panose="020F0502020204030204" pitchFamily="34" charset="0"/>
              <a:cs typeface="Arial" panose="020B0604020202020204" pitchFamily="34" charset="0"/>
              <a:sym typeface="Wingdings" panose="05000000000000000000" pitchFamily="2" charset="2"/>
            </a:endParaRPr>
          </a:p>
        </p:txBody>
      </p:sp>
      <p:sp>
        <p:nvSpPr>
          <p:cNvPr id="13" name="TextBox 12">
            <a:extLst>
              <a:ext uri="{FF2B5EF4-FFF2-40B4-BE49-F238E27FC236}">
                <a16:creationId xmlns:a16="http://schemas.microsoft.com/office/drawing/2014/main" id="{E741CF00-E6BA-37E7-0F8E-A5C41B219826}"/>
              </a:ext>
            </a:extLst>
          </p:cNvPr>
          <p:cNvSpPr txBox="1"/>
          <p:nvPr/>
        </p:nvSpPr>
        <p:spPr>
          <a:xfrm>
            <a:off x="331689" y="6164774"/>
            <a:ext cx="3124762" cy="553998"/>
          </a:xfrm>
          <a:prstGeom prst="rect">
            <a:avLst/>
          </a:prstGeom>
          <a:noFill/>
        </p:spPr>
        <p:txBody>
          <a:bodyPr wrap="square" numCol="3">
            <a:spAutoFit/>
          </a:bodyPr>
          <a:lstStyle/>
          <a:p>
            <a:pPr marL="171450" indent="-171450">
              <a:buFont typeface="Arial" panose="020B0604020202020204" pitchFamily="34" charset="0"/>
              <a:buChar char="•"/>
            </a:pPr>
            <a:r>
              <a:rPr lang="en-US" sz="1000"/>
              <a:t>Toast</a:t>
            </a:r>
          </a:p>
          <a:p>
            <a:pPr marL="171450" indent="-171450">
              <a:buFont typeface="Arial" panose="020B0604020202020204" pitchFamily="34" charset="0"/>
              <a:buChar char="•"/>
            </a:pPr>
            <a:r>
              <a:rPr lang="en-US" sz="1000"/>
              <a:t>Move</a:t>
            </a:r>
          </a:p>
          <a:p>
            <a:pPr marL="171450" indent="-171450">
              <a:buFont typeface="Arial" panose="020B0604020202020204" pitchFamily="34" charset="0"/>
              <a:buChar char="•"/>
            </a:pPr>
            <a:r>
              <a:rPr lang="en-US" sz="1000"/>
              <a:t>Anthem</a:t>
            </a:r>
          </a:p>
          <a:p>
            <a:pPr marL="171450" indent="-171450">
              <a:buFont typeface="Arial" panose="020B0604020202020204" pitchFamily="34" charset="0"/>
              <a:buChar char="•"/>
            </a:pPr>
            <a:r>
              <a:rPr lang="en-US" sz="1000" err="1"/>
              <a:t>NewBalance</a:t>
            </a:r>
            <a:endParaRPr lang="en-US" sz="1000"/>
          </a:p>
          <a:p>
            <a:pPr marL="171450" indent="-171450">
              <a:buFont typeface="Arial" panose="020B0604020202020204" pitchFamily="34" charset="0"/>
              <a:buChar char="•"/>
            </a:pPr>
            <a:r>
              <a:rPr lang="en-US" sz="1000"/>
              <a:t>Dubai Ports World	</a:t>
            </a:r>
          </a:p>
          <a:p>
            <a:pPr marL="171450" indent="-171450">
              <a:buFont typeface="Arial" panose="020B0604020202020204" pitchFamily="34" charset="0"/>
              <a:buChar char="•"/>
            </a:pPr>
            <a:endParaRPr lang="en-US" sz="1000"/>
          </a:p>
        </p:txBody>
      </p:sp>
      <p:pic>
        <p:nvPicPr>
          <p:cNvPr id="14" name="Picture 13">
            <a:extLst>
              <a:ext uri="{FF2B5EF4-FFF2-40B4-BE49-F238E27FC236}">
                <a16:creationId xmlns:a16="http://schemas.microsoft.com/office/drawing/2014/main" id="{DB8011DC-8B1D-D1C9-3DAE-9E2210CA236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373312" y="1093151"/>
            <a:ext cx="1133475" cy="1123950"/>
          </a:xfrm>
          <a:prstGeom prst="rect">
            <a:avLst/>
          </a:prstGeom>
          <a:noFill/>
          <a:ln>
            <a:noFill/>
          </a:ln>
        </p:spPr>
      </p:pic>
    </p:spTree>
    <p:extLst>
      <p:ext uri="{BB962C8B-B14F-4D97-AF65-F5344CB8AC3E}">
        <p14:creationId xmlns:p14="http://schemas.microsoft.com/office/powerpoint/2010/main" val="34180110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TotalTime>
  <Words>5511</Words>
  <Application>Microsoft Office PowerPoint</Application>
  <PresentationFormat>Widescreen</PresentationFormat>
  <Paragraphs>593</Paragraphs>
  <Slides>14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Arial,Sans-Serif</vt:lpstr>
      <vt:lpstr>Calibri</vt:lpstr>
      <vt:lpstr>Calibri Light</vt:lpstr>
      <vt:lpstr>Source Sans Pro</vt:lpstr>
      <vt:lpstr>Symbol</vt:lpstr>
      <vt:lpstr>Times New Roman</vt:lpstr>
      <vt:lpstr>ui-sans-serif</vt:lpstr>
      <vt:lpstr>WordVisi_MSFontService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Swarup Sharma</dc:creator>
  <cp:lastModifiedBy>Sonali Sahu</cp:lastModifiedBy>
  <cp:revision>11</cp:revision>
  <dcterms:created xsi:type="dcterms:W3CDTF">2024-05-27T14:55:02Z</dcterms:created>
  <dcterms:modified xsi:type="dcterms:W3CDTF">2024-05-28T15:44:17Z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ae551e3-0043-40f0-9a67-12d995049d50_Enabled">
    <vt:lpwstr>true</vt:lpwstr>
  </property>
  <property fmtid="{D5CDD505-2E9C-101B-9397-08002B2CF9AE}" pid="3" name="MSIP_Label_2ae551e3-0043-40f0-9a67-12d995049d50_SetDate">
    <vt:lpwstr>2024-05-27T15:00:15Z</vt:lpwstr>
  </property>
  <property fmtid="{D5CDD505-2E9C-101B-9397-08002B2CF9AE}" pid="4" name="MSIP_Label_2ae551e3-0043-40f0-9a67-12d995049d50_Method">
    <vt:lpwstr>Standard</vt:lpwstr>
  </property>
  <property fmtid="{D5CDD505-2E9C-101B-9397-08002B2CF9AE}" pid="5" name="MSIP_Label_2ae551e3-0043-40f0-9a67-12d995049d50_Name">
    <vt:lpwstr>Brillio Confidential</vt:lpwstr>
  </property>
  <property fmtid="{D5CDD505-2E9C-101B-9397-08002B2CF9AE}" pid="6" name="MSIP_Label_2ae551e3-0043-40f0-9a67-12d995049d50_SiteId">
    <vt:lpwstr>97984c2b-a229-4609-8185-ae84947bc3fc</vt:lpwstr>
  </property>
  <property fmtid="{D5CDD505-2E9C-101B-9397-08002B2CF9AE}" pid="7" name="MSIP_Label_2ae551e3-0043-40f0-9a67-12d995049d50_ActionId">
    <vt:lpwstr>3a4145bf-f605-4c9a-8fe1-73b247beb735</vt:lpwstr>
  </property>
  <property fmtid="{D5CDD505-2E9C-101B-9397-08002B2CF9AE}" pid="8" name="MSIP_Label_2ae551e3-0043-40f0-9a67-12d995049d50_ContentBits">
    <vt:lpwstr>0</vt:lpwstr>
  </property>
</Properties>
</file>

<file path=docProps/thumbnail.jpeg>
</file>